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1.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notesSlides/notesSlide24.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Lst>
  <p:notesMasterIdLst>
    <p:notesMasterId r:id="rId37"/>
  </p:notesMasterIdLst>
  <p:sldIdLst>
    <p:sldId id="256" r:id="rId2"/>
    <p:sldId id="469" r:id="rId3"/>
    <p:sldId id="476" r:id="rId4"/>
    <p:sldId id="470" r:id="rId5"/>
    <p:sldId id="472" r:id="rId6"/>
    <p:sldId id="503" r:id="rId7"/>
    <p:sldId id="497" r:id="rId8"/>
    <p:sldId id="303" r:id="rId9"/>
    <p:sldId id="479" r:id="rId10"/>
    <p:sldId id="449" r:id="rId11"/>
    <p:sldId id="447" r:id="rId12"/>
    <p:sldId id="499" r:id="rId13"/>
    <p:sldId id="502" r:id="rId14"/>
    <p:sldId id="434" r:id="rId15"/>
    <p:sldId id="446" r:id="rId16"/>
    <p:sldId id="448" r:id="rId17"/>
    <p:sldId id="435" r:id="rId18"/>
    <p:sldId id="271" r:id="rId19"/>
    <p:sldId id="462" r:id="rId20"/>
    <p:sldId id="445" r:id="rId21"/>
    <p:sldId id="437" r:id="rId22"/>
    <p:sldId id="460" r:id="rId23"/>
    <p:sldId id="464" r:id="rId24"/>
    <p:sldId id="477" r:id="rId25"/>
    <p:sldId id="468" r:id="rId26"/>
    <p:sldId id="450" r:id="rId27"/>
    <p:sldId id="496" r:id="rId28"/>
    <p:sldId id="510" r:id="rId29"/>
    <p:sldId id="506" r:id="rId30"/>
    <p:sldId id="507" r:id="rId31"/>
    <p:sldId id="508" r:id="rId32"/>
    <p:sldId id="501" r:id="rId33"/>
    <p:sldId id="505" r:id="rId34"/>
    <p:sldId id="498" r:id="rId35"/>
    <p:sldId id="473" r:id="rId36"/>
  </p:sldIdLst>
  <p:sldSz cx="12192000" cy="6858000"/>
  <p:notesSz cx="6865938" cy="999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Broadbent" initials="SB" lastIdx="2" clrIdx="0">
    <p:extLst>
      <p:ext uri="{19B8F6BF-5375-455C-9EA6-DF929625EA0E}">
        <p15:presenceInfo xmlns:p15="http://schemas.microsoft.com/office/powerpoint/2012/main" userId="70b1a1c1eaed0b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0" autoAdjust="0"/>
    <p:restoredTop sz="78564" autoAdjust="0"/>
  </p:normalViewPr>
  <p:slideViewPr>
    <p:cSldViewPr snapToGrid="0">
      <p:cViewPr varScale="1">
        <p:scale>
          <a:sx n="100" d="100"/>
          <a:sy n="100" d="100"/>
        </p:scale>
        <p:origin x="88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3BC1A5B-19D4-4C54-A53D-11452907E9AC}"/>
    <pc:docChg chg="modSld">
      <pc:chgData name="" userId="" providerId="" clId="Web-{63BC1A5B-19D4-4C54-A53D-11452907E9AC}" dt="2021-09-12T14:28:55.171" v="21"/>
      <pc:docMkLst>
        <pc:docMk/>
      </pc:docMkLst>
      <pc:sldChg chg="modNotes">
        <pc:chgData name="" userId="" providerId="" clId="Web-{63BC1A5B-19D4-4C54-A53D-11452907E9AC}" dt="2021-09-12T14:25:38.807" v="0"/>
        <pc:sldMkLst>
          <pc:docMk/>
          <pc:sldMk cId="358657166" sldId="256"/>
        </pc:sldMkLst>
      </pc:sldChg>
      <pc:sldChg chg="modNotes">
        <pc:chgData name="" userId="" providerId="" clId="Web-{63BC1A5B-19D4-4C54-A53D-11452907E9AC}" dt="2021-09-12T14:26:49.918" v="12"/>
        <pc:sldMkLst>
          <pc:docMk/>
          <pc:sldMk cId="2903988080" sldId="271"/>
        </pc:sldMkLst>
      </pc:sldChg>
      <pc:sldChg chg="modNotes">
        <pc:chgData name="" userId="" providerId="" clId="Web-{63BC1A5B-19D4-4C54-A53D-11452907E9AC}" dt="2021-09-12T14:26:15.152" v="6"/>
        <pc:sldMkLst>
          <pc:docMk/>
          <pc:sldMk cId="485047564" sldId="303"/>
        </pc:sldMkLst>
      </pc:sldChg>
      <pc:sldChg chg="modNotes">
        <pc:chgData name="" userId="" providerId="" clId="Web-{63BC1A5B-19D4-4C54-A53D-11452907E9AC}" dt="2021-09-12T14:27:02.809" v="14"/>
        <pc:sldMkLst>
          <pc:docMk/>
          <pc:sldMk cId="461513104" sldId="437"/>
        </pc:sldMkLst>
      </pc:sldChg>
      <pc:sldChg chg="modNotes">
        <pc:chgData name="" userId="" providerId="" clId="Web-{63BC1A5B-19D4-4C54-A53D-11452907E9AC}" dt="2021-09-12T14:26:57.731" v="13"/>
        <pc:sldMkLst>
          <pc:docMk/>
          <pc:sldMk cId="3913430037" sldId="445"/>
        </pc:sldMkLst>
      </pc:sldChg>
      <pc:sldChg chg="modNotes">
        <pc:chgData name="" userId="" providerId="" clId="Web-{63BC1A5B-19D4-4C54-A53D-11452907E9AC}" dt="2021-09-12T14:26:34.996" v="9"/>
        <pc:sldMkLst>
          <pc:docMk/>
          <pc:sldMk cId="513297659" sldId="446"/>
        </pc:sldMkLst>
      </pc:sldChg>
      <pc:sldChg chg="modNotes">
        <pc:chgData name="" userId="" providerId="" clId="Web-{63BC1A5B-19D4-4C54-A53D-11452907E9AC}" dt="2021-09-12T14:26:22.246" v="7"/>
        <pc:sldMkLst>
          <pc:docMk/>
          <pc:sldMk cId="1303038480" sldId="447"/>
        </pc:sldMkLst>
      </pc:sldChg>
      <pc:sldChg chg="modNotes">
        <pc:chgData name="" userId="" providerId="" clId="Web-{63BC1A5B-19D4-4C54-A53D-11452907E9AC}" dt="2021-09-12T14:26:38.855" v="10"/>
        <pc:sldMkLst>
          <pc:docMk/>
          <pc:sldMk cId="2044362042" sldId="448"/>
        </pc:sldMkLst>
      </pc:sldChg>
      <pc:sldChg chg="modNotes">
        <pc:chgData name="" userId="" providerId="" clId="Web-{63BC1A5B-19D4-4C54-A53D-11452907E9AC}" dt="2021-09-12T14:27:24.591" v="19"/>
        <pc:sldMkLst>
          <pc:docMk/>
          <pc:sldMk cId="974427486" sldId="450"/>
        </pc:sldMkLst>
      </pc:sldChg>
      <pc:sldChg chg="modNotes">
        <pc:chgData name="" userId="" providerId="" clId="Web-{63BC1A5B-19D4-4C54-A53D-11452907E9AC}" dt="2021-09-12T14:27:10.387" v="16"/>
        <pc:sldMkLst>
          <pc:docMk/>
          <pc:sldMk cId="3341280807" sldId="464"/>
        </pc:sldMkLst>
      </pc:sldChg>
      <pc:sldChg chg="modNotes">
        <pc:chgData name="" userId="" providerId="" clId="Web-{63BC1A5B-19D4-4C54-A53D-11452907E9AC}" dt="2021-09-12T14:25:54.198" v="2"/>
        <pc:sldMkLst>
          <pc:docMk/>
          <pc:sldMk cId="2275963560" sldId="472"/>
        </pc:sldMkLst>
      </pc:sldChg>
      <pc:sldChg chg="modNotes">
        <pc:chgData name="" userId="" providerId="" clId="Web-{63BC1A5B-19D4-4C54-A53D-11452907E9AC}" dt="2021-09-12T14:25:46.714" v="1"/>
        <pc:sldMkLst>
          <pc:docMk/>
          <pc:sldMk cId="4182831953" sldId="476"/>
        </pc:sldMkLst>
      </pc:sldChg>
      <pc:sldChg chg="modNotes">
        <pc:chgData name="" userId="" providerId="" clId="Web-{63BC1A5B-19D4-4C54-A53D-11452907E9AC}" dt="2021-09-12T14:27:14.481" v="17"/>
        <pc:sldMkLst>
          <pc:docMk/>
          <pc:sldMk cId="1753329571" sldId="477"/>
        </pc:sldMkLst>
      </pc:sldChg>
      <pc:sldChg chg="modNotes">
        <pc:chgData name="" userId="" providerId="" clId="Web-{63BC1A5B-19D4-4C54-A53D-11452907E9AC}" dt="2021-09-12T14:28:55.171" v="21"/>
        <pc:sldMkLst>
          <pc:docMk/>
          <pc:sldMk cId="3683473413" sldId="479"/>
        </pc:sldMkLst>
      </pc:sldChg>
      <pc:sldChg chg="modNotes">
        <pc:chgData name="" userId="" providerId="" clId="Web-{63BC1A5B-19D4-4C54-A53D-11452907E9AC}" dt="2021-09-12T14:26:09.167" v="5"/>
        <pc:sldMkLst>
          <pc:docMk/>
          <pc:sldMk cId="3030574533" sldId="497"/>
        </pc:sldMkLst>
      </pc:sldChg>
      <pc:sldChg chg="modNotes">
        <pc:chgData name="" userId="" providerId="" clId="Web-{63BC1A5B-19D4-4C54-A53D-11452907E9AC}" dt="2021-09-12T14:26:28.652" v="8"/>
        <pc:sldMkLst>
          <pc:docMk/>
          <pc:sldMk cId="4265998508" sldId="499"/>
        </pc:sldMkLst>
      </pc:sldChg>
      <pc:sldChg chg="modNotes">
        <pc:chgData name="" userId="" providerId="" clId="Web-{63BC1A5B-19D4-4C54-A53D-11452907E9AC}" dt="2021-09-12T14:25:58.839" v="3"/>
        <pc:sldMkLst>
          <pc:docMk/>
          <pc:sldMk cId="2061091404" sldId="503"/>
        </pc:sldMkLst>
      </pc:sldChg>
      <pc:sldChg chg="modNotes">
        <pc:chgData name="" userId="" providerId="" clId="Web-{63BC1A5B-19D4-4C54-A53D-11452907E9AC}" dt="2021-09-12T14:27:53.873" v="20"/>
        <pc:sldMkLst>
          <pc:docMk/>
          <pc:sldMk cId="3244209199" sldId="50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6115E-9496-48FA-8551-473DD7EBDDC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DC531144-FDD7-486F-AF6C-7A9C8AB69FEA}">
      <dgm:prSet/>
      <dgm:spPr/>
      <dgm:t>
        <a:bodyPr/>
        <a:lstStyle/>
        <a:p>
          <a:r>
            <a:rPr lang="en-GB"/>
            <a:t>Six Generic Internal Medicine CiPs (assessed globally) </a:t>
          </a:r>
          <a:endParaRPr lang="en-US"/>
        </a:p>
      </dgm:t>
    </dgm:pt>
    <dgm:pt modelId="{D215C04B-F2D8-4988-B63B-D72621365272}" type="parTrans" cxnId="{E7B8A2FC-B897-46ED-BFB9-1DDDC48F5976}">
      <dgm:prSet/>
      <dgm:spPr/>
      <dgm:t>
        <a:bodyPr/>
        <a:lstStyle/>
        <a:p>
          <a:endParaRPr lang="en-US"/>
        </a:p>
      </dgm:t>
    </dgm:pt>
    <dgm:pt modelId="{EF1D8051-D2EB-4CAA-AF07-16DD1E217339}" type="sibTrans" cxnId="{E7B8A2FC-B897-46ED-BFB9-1DDDC48F5976}">
      <dgm:prSet/>
      <dgm:spPr/>
      <dgm:t>
        <a:bodyPr/>
        <a:lstStyle/>
        <a:p>
          <a:endParaRPr lang="en-US"/>
        </a:p>
      </dgm:t>
    </dgm:pt>
    <dgm:pt modelId="{7AEDA144-B514-4059-A917-FFBEC0005A9B}">
      <dgm:prSet/>
      <dgm:spPr/>
      <dgm:t>
        <a:bodyPr/>
        <a:lstStyle/>
        <a:p>
          <a:r>
            <a:rPr lang="en-GB"/>
            <a:t>Seven Dermatology CiPs (assessed with level indicator)</a:t>
          </a:r>
          <a:endParaRPr lang="en-US"/>
        </a:p>
      </dgm:t>
    </dgm:pt>
    <dgm:pt modelId="{CBC2B513-5F2E-4D29-BC1E-197A0A4E879E}" type="parTrans" cxnId="{9E0202BA-4251-4002-BCAC-9FF7DAC2B0E5}">
      <dgm:prSet/>
      <dgm:spPr/>
      <dgm:t>
        <a:bodyPr/>
        <a:lstStyle/>
        <a:p>
          <a:endParaRPr lang="en-US"/>
        </a:p>
      </dgm:t>
    </dgm:pt>
    <dgm:pt modelId="{E6CDAEBA-0797-4391-9CF8-FCBE6B2691B7}" type="sibTrans" cxnId="{9E0202BA-4251-4002-BCAC-9FF7DAC2B0E5}">
      <dgm:prSet/>
      <dgm:spPr/>
      <dgm:t>
        <a:bodyPr/>
        <a:lstStyle/>
        <a:p>
          <a:endParaRPr lang="en-US"/>
        </a:p>
      </dgm:t>
    </dgm:pt>
    <dgm:pt modelId="{A4A538C7-2300-4119-9059-D401A56C0EF8}" type="pres">
      <dgm:prSet presAssocID="{5F06115E-9496-48FA-8551-473DD7EBDDCE}" presName="diagram" presStyleCnt="0">
        <dgm:presLayoutVars>
          <dgm:dir/>
          <dgm:resizeHandles val="exact"/>
        </dgm:presLayoutVars>
      </dgm:prSet>
      <dgm:spPr/>
    </dgm:pt>
    <dgm:pt modelId="{1C6C2921-484C-4609-8808-4FD0FE9B9A13}" type="pres">
      <dgm:prSet presAssocID="{DC531144-FDD7-486F-AF6C-7A9C8AB69FEA}" presName="node" presStyleLbl="node1" presStyleIdx="0" presStyleCnt="2">
        <dgm:presLayoutVars>
          <dgm:bulletEnabled val="1"/>
        </dgm:presLayoutVars>
      </dgm:prSet>
      <dgm:spPr/>
    </dgm:pt>
    <dgm:pt modelId="{754CD3ED-3960-4278-9D54-789AB4A7BDE4}" type="pres">
      <dgm:prSet presAssocID="{EF1D8051-D2EB-4CAA-AF07-16DD1E217339}" presName="sibTrans" presStyleCnt="0"/>
      <dgm:spPr/>
    </dgm:pt>
    <dgm:pt modelId="{2BA75750-3639-4406-B4DF-C50C687853DB}" type="pres">
      <dgm:prSet presAssocID="{7AEDA144-B514-4059-A917-FFBEC0005A9B}" presName="node" presStyleLbl="node1" presStyleIdx="1" presStyleCnt="2">
        <dgm:presLayoutVars>
          <dgm:bulletEnabled val="1"/>
        </dgm:presLayoutVars>
      </dgm:prSet>
      <dgm:spPr/>
    </dgm:pt>
  </dgm:ptLst>
  <dgm:cxnLst>
    <dgm:cxn modelId="{0E97EB03-87DA-49F6-9D2C-61D033E20B45}" type="presOf" srcId="{5F06115E-9496-48FA-8551-473DD7EBDDCE}" destId="{A4A538C7-2300-4119-9059-D401A56C0EF8}" srcOrd="0" destOrd="0" presId="urn:microsoft.com/office/officeart/2005/8/layout/default"/>
    <dgm:cxn modelId="{B7B2D838-451E-4DD7-97E0-983F6AE84EC0}" type="presOf" srcId="{DC531144-FDD7-486F-AF6C-7A9C8AB69FEA}" destId="{1C6C2921-484C-4609-8808-4FD0FE9B9A13}" srcOrd="0" destOrd="0" presId="urn:microsoft.com/office/officeart/2005/8/layout/default"/>
    <dgm:cxn modelId="{2F6EF98C-19EF-456E-A4C6-21F9249A3BA7}" type="presOf" srcId="{7AEDA144-B514-4059-A917-FFBEC0005A9B}" destId="{2BA75750-3639-4406-B4DF-C50C687853DB}" srcOrd="0" destOrd="0" presId="urn:microsoft.com/office/officeart/2005/8/layout/default"/>
    <dgm:cxn modelId="{9E0202BA-4251-4002-BCAC-9FF7DAC2B0E5}" srcId="{5F06115E-9496-48FA-8551-473DD7EBDDCE}" destId="{7AEDA144-B514-4059-A917-FFBEC0005A9B}" srcOrd="1" destOrd="0" parTransId="{CBC2B513-5F2E-4D29-BC1E-197A0A4E879E}" sibTransId="{E6CDAEBA-0797-4391-9CF8-FCBE6B2691B7}"/>
    <dgm:cxn modelId="{E7B8A2FC-B897-46ED-BFB9-1DDDC48F5976}" srcId="{5F06115E-9496-48FA-8551-473DD7EBDDCE}" destId="{DC531144-FDD7-486F-AF6C-7A9C8AB69FEA}" srcOrd="0" destOrd="0" parTransId="{D215C04B-F2D8-4988-B63B-D72621365272}" sibTransId="{EF1D8051-D2EB-4CAA-AF07-16DD1E217339}"/>
    <dgm:cxn modelId="{B663F7A8-46E0-4EAE-BFD6-14B43925A6DC}" type="presParOf" srcId="{A4A538C7-2300-4119-9059-D401A56C0EF8}" destId="{1C6C2921-484C-4609-8808-4FD0FE9B9A13}" srcOrd="0" destOrd="0" presId="urn:microsoft.com/office/officeart/2005/8/layout/default"/>
    <dgm:cxn modelId="{ED796CBC-2584-44B3-A2B8-F1198413C00F}" type="presParOf" srcId="{A4A538C7-2300-4119-9059-D401A56C0EF8}" destId="{754CD3ED-3960-4278-9D54-789AB4A7BDE4}" srcOrd="1" destOrd="0" presId="urn:microsoft.com/office/officeart/2005/8/layout/default"/>
    <dgm:cxn modelId="{9496CD54-D6CE-4CE2-9B0C-8534DEFF002B}" type="presParOf" srcId="{A4A538C7-2300-4119-9059-D401A56C0EF8}" destId="{2BA75750-3639-4406-B4DF-C50C687853D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C2921-484C-4609-8808-4FD0FE9B9A13}">
      <dsp:nvSpPr>
        <dsp:cNvPr id="0" name=""/>
        <dsp:cNvSpPr/>
      </dsp:nvSpPr>
      <dsp:spPr>
        <a:xfrm>
          <a:off x="869211" y="2062"/>
          <a:ext cx="4378913" cy="26273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t>Six Generic Internal Medicine CiPs (assessed globally) </a:t>
          </a:r>
          <a:endParaRPr lang="en-US" sz="4100" kern="1200"/>
        </a:p>
      </dsp:txBody>
      <dsp:txXfrm>
        <a:off x="869211" y="2062"/>
        <a:ext cx="4378913" cy="2627348"/>
      </dsp:txXfrm>
    </dsp:sp>
    <dsp:sp modelId="{2BA75750-3639-4406-B4DF-C50C687853DB}">
      <dsp:nvSpPr>
        <dsp:cNvPr id="0" name=""/>
        <dsp:cNvSpPr/>
      </dsp:nvSpPr>
      <dsp:spPr>
        <a:xfrm>
          <a:off x="869211" y="3067301"/>
          <a:ext cx="4378913" cy="262734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a:t>Seven Dermatology CiPs (assessed with level indicator)</a:t>
          </a:r>
          <a:endParaRPr lang="en-US" sz="4100" kern="1200"/>
        </a:p>
      </dsp:txBody>
      <dsp:txXfrm>
        <a:off x="869211" y="3067301"/>
        <a:ext cx="4378913" cy="26273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02T11:06:02.760"/>
    </inkml:context>
    <inkml:brush xml:id="br0">
      <inkml:brushProperty name="width" value="0.1" units="cm"/>
      <inkml:brushProperty name="height" value="0.1" units="cm"/>
      <inkml:brushProperty name="color" value="#CC0066"/>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33:34.021"/>
    </inkml:context>
    <inkml:brush xml:id="br0">
      <inkml:brushProperty name="width" value="0.025" units="cm"/>
      <inkml:brushProperty name="height" value="0.025" units="cm"/>
      <inkml:brushProperty name="color" value="#E71224"/>
    </inkml:brush>
  </inkml:definitions>
  <inkml:trace contextRef="#ctx0" brushRef="#br0">4434 112 24575,'-7'-22'0,"3"8"0,5 13 0,0 0 0,0 0 0,0 1 0,0-1 0,-1 0 0,1 1 0,0-1 0,0 1 0,0-1 0,1 1 0,-1-1 0,0 1 0,0 0 0,0-1 0,0 1 0,0 0 0,0 0 0,2 0 0,34-3 0,0 1 0,0 2 0,1 2 0,42 7 0,15 0 0,458-5 0,-97-5 0,528 43 0,-196 10 0,-576-27 0,353 92 0,-363-56 0,-2 9 0,-4 8 0,-3 9 0,-4 8 0,319 217 0,-410-245 0,-26-20 0,-2 3 0,112 105 0,-158-130 0,0 2 0,-2 0 0,-2 2 0,0 0 0,-2 1 0,-1 1 0,25 64 0,-37-80 0,0-1 0,-1 1 0,-1 0 0,0 0 0,-1 0 0,-1 0 0,0 0 0,-2 1 0,1-1 0,-2 0 0,0 0 0,0 0 0,-2 0 0,0 0 0,0-1 0,-1 1 0,-1-1 0,-1 0 0,0-1 0,-14 21 0,-9 2 0,0-1 0,-2-2 0,-2-1 0,-1-2 0,-1-1 0,-1-2 0,-2-1 0,0-3 0,-66 30 0,-4-8 0,-2-4 0,-175 39 0,22-22 0,-2-12 0,-340 14 0,-271-16 0,-303 4 0,-579 25 0,913-69 0,1-54 0,-141-69 0,139-49 0,717 132 0,3-5 0,-222-105 0,306 123 0,-74-50 0,98 59 0,0-1 0,1-1 0,1 0 0,0-1 0,-25-36 0,29 31 0,1 0 0,1-1 0,2 0 0,0-1 0,1 0 0,2 0 0,0-1 0,2 0 0,0 0 0,2 0 0,1-36 0,4-11 0,3 0 0,26-122 0,-17 124 0,3 1 0,4 0 0,58-127 0,-60 158 0,1 0 0,2 1 0,2 1 0,1 2 0,2 0 0,1 2 0,60-51 0,-8 20 0,3 5 0,2 2 0,3 5 0,2 4 0,1 3 0,3 5 0,1 4 0,2 4 0,1 4 0,123-16 0,744-57 0,-301 90 0,-541 12 0,563 38 0,-316-12 0,-207-11-1365,-159-16-5461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33:41.648"/>
    </inkml:context>
    <inkml:brush xml:id="br0">
      <inkml:brushProperty name="width" value="0.025" units="cm"/>
      <inkml:brushProperty name="height" value="0.025" units="cm"/>
      <inkml:brushProperty name="color" value="#E71224"/>
    </inkml:brush>
  </inkml:definitions>
  <inkml:trace contextRef="#ctx0" brushRef="#br0">1 47 24575,'34'-1'0,"55"-11"0,2 0 0,861-9 0,-708 34 0,458 85 0,-686-95 0,0 1 0,-1 0 0,1 1 0,-1 1 0,0 0 0,-1 2 0,1-1 0,16 13 0,-27-17 0,0 1 0,0 0 0,0-1 0,0 1 0,-1 0 0,0 1 0,1-1 0,-2 1 0,1-1 0,0 1 0,-1 0 0,0 0 0,0 0 0,-1 0 0,1 1 0,-1-1 0,0 0 0,0 1 0,-1-1 0,0 0 0,0 1 0,0-1 0,0 1 0,-1-1 0,0 0 0,0 0 0,-1 1 0,-2 6 0,-4 9 0,-1 0 0,-2-1 0,1 0 0,-2-1 0,-1 0 0,0 0 0,-2-2 0,0 0 0,-1 0 0,0-2 0,-1 0 0,-1-1 0,0 0 0,-1-2 0,-31 16 0,0-3 0,-2-3 0,0-2 0,-2-2 0,0-2 0,-61 9 0,23-11 0,-1-4 0,0-4 0,0-4 0,-159-17 0,131-1 0,0-6 0,2-4 0,-130-48 0,229 67 0,0-1 0,0-1 0,1 0 0,0-2 0,0 0 0,1-1 0,1-1 0,0 0 0,-29-31 0,44 42-1365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33:43.335"/>
    </inkml:context>
    <inkml:brush xml:id="br0">
      <inkml:brushProperty name="width" value="0.025" units="cm"/>
      <inkml:brushProperty name="height" value="0.025" units="cm"/>
      <inkml:brushProperty name="color" value="#E71224"/>
    </inkml:brush>
  </inkml:definitions>
  <inkml:trace contextRef="#ctx0" brushRef="#br0">0 0 24575,'1'6'0,"0"0"0,0 0 0,0 0 0,1 0 0,0 0 0,0 0 0,0 0 0,1-1 0,5 9 0,36 50 0,-25-38 0,65 90-1365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33:44.414"/>
    </inkml:context>
    <inkml:brush xml:id="br0">
      <inkml:brushProperty name="width" value="0.025" units="cm"/>
      <inkml:brushProperty name="height" value="0.025" units="cm"/>
      <inkml:brushProperty name="color" value="#E71224"/>
    </inkml:brush>
  </inkml:definitions>
  <inkml:trace contextRef="#ctx0" brushRef="#br0">0 0 24575,'1'4'3,"0"0"-1,-1 0 1,1 0 0,1 0-1,-1 0 1,0-1 0,1 1-1,0-1 1,0 1-1,0-1 1,3 5 0,34 39-140,-19-23-1123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48:00.997"/>
    </inkml:context>
    <inkml:brush xml:id="br0">
      <inkml:brushProperty name="width" value="0.025" units="cm"/>
      <inkml:brushProperty name="height" value="0.025" units="cm"/>
      <inkml:brushProperty name="color" value="#CC0066"/>
    </inkml:brush>
  </inkml:definitions>
  <inkml:trace contextRef="#ctx0" brushRef="#br0">100 68 24575,'16'-2'0,"-1"0"0,0-1 0,0 0 0,27-10 0,17-4 0,11 5 0,1 4 0,0 2 0,-1 4 0,1 3 0,0 3 0,0 3 0,110 25 0,-145-22 0,0 1 0,0 2 0,-1 1 0,0 2 0,-2 2 0,0 1 0,-1 1 0,0 2 0,-2 1 0,-1 1 0,-1 1 0,-1 2 0,45 58 0,-56-64 0,-1 1 0,-1 1 0,-1 0 0,-1 1 0,-2 0 0,0 0 0,-1 1 0,-1 1 0,-2-1 0,0 1 0,-2 0 0,-1 1 0,-1-1 0,-1 1 0,-1-1 0,-2 0 0,0 1 0,-2-1 0,-1 0 0,-14 44 0,11-50 0,0 0 0,-2 0 0,0-1 0,-1 0 0,-2-1 0,1 0 0,-2-1 0,-23 24 0,14-21 0,0 0 0,-1-1 0,-1-1 0,-1-2 0,-43 22 0,23-19 0,0-1 0,-1-2 0,-1-3 0,0-1 0,0-3 0,-1-1 0,-71 0 0,78-7 0,-1-1 0,0-3 0,1-2 0,0-1 0,-60-17 0,80 16 0,0-1 0,1-1 0,0-1 0,0-1 0,1 0 0,1-2 0,0 0 0,0-1 0,2-1 0,0-1 0,-24-28 0,18 15-91,2-1 0,0-1 0,3-1 0,0 0 0,3-1 0,0-1 0,2-1 0,2 0 0,1 0 0,2-1 0,1 0 0,2-1 0,1 1 0,2-53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48:13.893"/>
    </inkml:context>
    <inkml:brush xml:id="br0">
      <inkml:brushProperty name="width" value="0.025" units="cm"/>
      <inkml:brushProperty name="height" value="0.025" units="cm"/>
      <inkml:brushProperty name="color" value="#CC0066"/>
    </inkml:brush>
  </inkml:definitions>
  <inkml:trace contextRef="#ctx0" brushRef="#br0">549 28 24575,'14'-1'0,"1"0"0,0-2 0,20-5 0,31-5 0,-23 12 0,0 1 0,0 3 0,0 1 0,0 2 0,-1 2 0,80 26 0,-17 3 0,145 77 0,-191-84 0,-1 4 0,-2 1 0,-1 3 0,-2 3 0,-2 2 0,88 95 0,-108-102 0,-2 2 0,-1 0 0,-3 2 0,-1 1 0,-2 1 0,-1 0 0,-3 2 0,-1 0 0,-3 1 0,15 75 0,-26-102 0,-1 0 0,-1 1 0,-1-1 0,0 1 0,-1-1 0,-1 0 0,-1 1 0,-1-1 0,0 0 0,-1 0 0,-14 30 0,8-25 0,-2 0 0,-1-1 0,0-1 0,-2 0 0,0-1 0,-1 0 0,-33 27 0,4-11 0,0-2 0,-3-2 0,0-3 0,-2-1 0,-1-3 0,-102 34 0,94-40 0,0-3 0,-1-2 0,-1-4 0,0-2 0,0-2 0,0-4 0,-1-2 0,1-2 0,-1-4 0,1-2 0,1-3 0,0-3 0,0-2 0,2-3 0,0-2 0,-73-39 0,102 42 0,0-1 0,1-1 0,1-2 0,2 0 0,0-2 0,1-1 0,1-1 0,2-1 0,1-1 0,1-1 0,1-1 0,2-1 0,0 0 0,3-1 0,0-1 0,3 0 0,0 0 0,2-1 0,2-1 0,1 0 0,2 1 0,1-2 0,1 1 0,5-43 0,-2 59 0,1-1 0,1 1 0,1 0 0,1 0 0,0 0 0,2 1 0,0 0 0,0 0 0,2 0 0,1 1 0,0 1 0,1 0 0,0 0 0,1 1 0,1 0 0,1 1 0,0 1 0,0 0 0,2 1 0,20-13 0,143-83-1365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48:22.694"/>
    </inkml:context>
    <inkml:brush xml:id="br0">
      <inkml:brushProperty name="width" value="0.025" units="cm"/>
      <inkml:brushProperty name="height" value="0.025" units="cm"/>
      <inkml:brushProperty name="color" value="#CC0066"/>
    </inkml:brush>
  </inkml:definitions>
  <inkml:trace contextRef="#ctx0" brushRef="#br0">227 42 24575,'35'-2'0,"49"-8"0,1-1 0,261-7 0,-256 18 0,166 23 0,-254-23 0,69 12 0,79 22 0,-126-26 0,-1 0 0,0 1 0,-1 2 0,0 0 0,0 2 0,-1 0 0,21 18 0,-16-9 0,-1 1 0,-1 2 0,-1 0 0,-1 2 0,-1 1 0,-1 0 0,-2 1 0,-1 1 0,-1 1 0,-2 0 0,-1 1 0,-1 0 0,-2 1 0,10 58 0,-11-40 0,-1-1 0,-3 1 0,-2 0 0,-3 0 0,-2 1 0,-1-1 0,-15 67 0,11-89 0,0-1 0,-2 1 0,-2-1 0,0-1 0,-2 0 0,0-1 0,-2 0 0,-1-1 0,-1 0 0,-2-2 0,0 0 0,-1-1 0,-45 38 0,40-42 0,0-1 0,-2 0 0,0-2 0,0-1 0,-1-2 0,-1 0 0,-57 14 0,47-18 0,-1-2 0,1-1 0,-1-2 0,0-2 0,-63-6 0,39-3 0,1-4 0,1-2 0,0-3 0,1-2 0,1-3 0,1-3 0,-89-52 0,110 55 0,2-1 0,0-3 0,2 0 0,1-3 0,-49-52 0,62 57 0,1-1 0,1 0 0,2-2 0,0 0 0,2 0 0,1-1 0,1-1 0,-14-51 0,20 55 0,2 0 0,0 0 0,1-1 0,2 1 0,0-1 0,2 0 0,1 1 0,6-35 0,3 17 0,1 0 0,2 1 0,38-80 0,-43 105-119,39-94-1127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2:02.350"/>
    </inkml:context>
    <inkml:brush xml:id="br0">
      <inkml:brushProperty name="width" value="0.025" units="cm"/>
      <inkml:brushProperty name="height" value="0.025" units="cm"/>
      <inkml:brushProperty name="color" value="#CC0066"/>
    </inkml:brush>
  </inkml:definitions>
  <inkml:trace contextRef="#ctx0" brushRef="#br0">0 0 24575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2:03.928"/>
    </inkml:context>
    <inkml:brush xml:id="br0">
      <inkml:brushProperty name="width" value="0.025" units="cm"/>
      <inkml:brushProperty name="height" value="0.025" units="cm"/>
      <inkml:brushProperty name="color" value="#CC0066"/>
    </inkml:brush>
  </inkml:definitions>
  <inkml:trace contextRef="#ctx0" brushRef="#br0">0 0 24575,'0'5'0,"0"1"-8191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2:04.882"/>
    </inkml:context>
    <inkml:brush xml:id="br0">
      <inkml:brushProperty name="width" value="0.025" units="cm"/>
      <inkml:brushProperty name="height" value="0.025" units="cm"/>
      <inkml:brushProperty name="color" value="#CC0066"/>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58.136"/>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2:07.038"/>
    </inkml:context>
    <inkml:brush xml:id="br0">
      <inkml:brushProperty name="width" value="0.025" units="cm"/>
      <inkml:brushProperty name="height" value="0.025" units="cm"/>
      <inkml:brushProperty name="color" value="#CC0066"/>
    </inkml:brush>
  </inkml:definitions>
  <inkml:trace contextRef="#ctx0" brushRef="#br0">0 0 24575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2:08.160"/>
    </inkml:context>
    <inkml:brush xml:id="br0">
      <inkml:brushProperty name="width" value="0.025" units="cm"/>
      <inkml:brushProperty name="height" value="0.025" units="cm"/>
      <inkml:brushProperty name="color" value="#CC0066"/>
    </inkml:brush>
  </inkml:definitions>
  <inkml:trace contextRef="#ctx0" brushRef="#br0">0 0 24575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1:03:18.511"/>
    </inkml:context>
    <inkml:brush xml:id="br0">
      <inkml:brushProperty name="width" value="0.05" units="cm"/>
      <inkml:brushProperty name="height" value="0.05" units="cm"/>
      <inkml:brushProperty name="color" value="#CC0066"/>
    </inkml:brush>
  </inkml:definitions>
  <inkml:trace contextRef="#ctx0" brushRef="#br0">5 0 24575,'-4'0'0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1:07:06.203"/>
    </inkml:context>
    <inkml:brush xml:id="br0">
      <inkml:brushProperty name="width" value="0.05" units="cm"/>
      <inkml:brushProperty name="height" value="0.05" units="cm"/>
      <inkml:brushProperty name="color" value="#CC0066"/>
    </inkml:brush>
  </inkml:definitions>
  <inkml:trace contextRef="#ctx0" brushRef="#br0">855 88 24575,'1'0'0,"-1"1"0,1-1 0,0 1 0,-1-1 0,1 1 0,0-1 0,0 0 0,-1 1 0,1-1 0,0 0 0,0 1 0,0-1 0,-1 0 0,1 0 0,0 0 0,0 0 0,0 0 0,0 0 0,0 0 0,-1 0 0,1 0 0,0 0 0,1-1 0,30-2 0,-24 2 0,326-24 0,851-37 0,-397 103 0,-581-13 0,361 97 0,-563-124 0,239 77 0,-207-63 0,0 1 0,-2 1 0,0 2 0,46 33 0,-71-45 0,0 1 0,-1 0 0,0 1 0,-1 0 0,0 0 0,0 1 0,-1 0 0,0 0 0,-1 0 0,0 1 0,-1 0 0,7 20 0,-9-21 0,-1 1 0,0 0 0,-1 0 0,0 0 0,-1 0 0,0 0 0,0 0 0,-1 0 0,-1 0 0,0 0 0,-1 0 0,0-1 0,0 1 0,-7 13 0,-5 5 0,-1-1 0,-1-1 0,-1 0 0,-2-1 0,0-1 0,-2-1 0,-1-1 0,0-1 0,-51 35 0,-13 3 0,-158 78 0,8-19 0,-356 123 0,430-190 0,-3-8 0,-1-7 0,-331 29 0,282-57 0,1-10 0,-1-10 0,-378-67 0,490 59 0,0-5 0,-167-62 0,243 74 0,1-2 0,0-1 0,1-1 0,1-1 0,1-1 0,0-2 0,1 0 0,1-1 0,1-2 0,1 0 0,1-1 0,2 0 0,0-2 0,1 0 0,2-1 0,0-1 0,2 0 0,-12-43 0,14 39 0,2 1 0,2-1 0,1 0 0,1-1 0,1 1 0,2-1 0,2 0 0,1 1 0,1-1 0,9-36 0,-6 45 0,0 0 0,2 0 0,1 1 0,1 0 0,1 0 0,0 1 0,2 1 0,1 0 0,0 0 0,2 2 0,0 0 0,1 0 0,34-27 0,9 0-341,3 2 0,1 3-1,97-46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1:07:30.925"/>
    </inkml:context>
    <inkml:brush xml:id="br0">
      <inkml:brushProperty name="width" value="0.05" units="cm"/>
      <inkml:brushProperty name="height" value="0.05" units="cm"/>
      <inkml:brushProperty name="color" value="#CC0066"/>
    </inkml:brush>
  </inkml:definitions>
  <inkml:trace contextRef="#ctx0" brushRef="#br0">1397 595 24575,'34'-2'0,"65"-12"0,-30 3 0,481-83 0,-58 8 0,445-28 0,1356 9 0,38 48 0,-1203 10 0,-841 36 0,1695-42 0,-1507 53 0,0 20 0,-1 21 0,-3 21 0,525 139 0,-841-158 0,-2 6 0,-2 8 0,186 97 0,-235-98 0,-2 4 0,-2 5 0,-4 3 0,-3 5 0,107 110 0,-151-133 0,-3 2 0,-2 1 0,-2 3 0,-3 1 0,-2 2 0,50 119 0,-66-129 0,-3 0 0,-2 1 0,-2 0 0,-2 1 0,-2 0 0,-3 1 0,-2 0 0,-2 0 0,-10 86 0,-8-40 0,-5-1 0,-4-1 0,-4-2 0,-4 0 0,-4-3 0,-4-1 0,-59 94 0,18-54 0,-6-4 0,-6-3 0,-4-5 0,-6-5 0,-4-4 0,-136 104 0,60-72 0,-7-9 0,-5-8 0,-291 135 0,240-148 0,-4-11 0,-5-11 0,-4-11 0,-2-12 0,-3-11 0,-421 31 0,-925-19 0,1519-65 0,-1488 32 0,-73 1 0,69-58 0,5-106 0,258-68 0,1009 128 0,4-14 0,-349-142 0,537 174 0,-176-104 0,219 107 0,1-4 0,4-4 0,-71-67 0,100 79 0,3-2 0,1-2 0,3-2 0,1-1 0,3-1 0,3-2 0,1-1 0,4-2 0,-25-76 0,27 57 0,4-1 0,3 0 0,4-1 0,3-1 0,3 0 0,9-147 0,66-337 0,-40 412 0,83-247 0,-79 315 12,3 0 0,3 3 0,4 1 0,3 2 0,4 2 0,3 3 0,3 2 0,3 2 0,74-66 0,-63 73-177,2 2 0,2 4 0,3 2 0,2 5 0,3 3 0,1 3 0,2 4 0,150-45 0,-213 77-6661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1:09:35.324"/>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8:54:42.867"/>
    </inkml:context>
    <inkml:brush xml:id="br0">
      <inkml:brushProperty name="width" value="0.2" units="cm"/>
      <inkml:brushProperty name="height" value="0.2" units="cm"/>
      <inkml:brushProperty name="color" value="#FFFFFF"/>
    </inkml:brush>
  </inkml:definitions>
  <inkml:trace contextRef="#ctx0" brushRef="#br0">260 58 24575,'41'0'0,"0"-1"0,74-14 0,-56 6 0,-60 9 0,-2 0 0,0 0 0,0 1 0,0-1 0,1 1 0,-1-1 0,0 1 0,0 0 0,1 0 0,-1 0 0,0 0 0,1 1 0,-1-1 0,1 1 0,0 0 0,0-1 0,-1 1 0,1 0 0,0 0 0,0 1 0,1-1 0,-1 0 0,0 1 0,1-1 0,-1 1 0,1-1 0,0 1 0,0-1 0,-1 6 0,-1 6 0,1-1 0,1 1 0,1-1 0,0 1 0,2 19 0,-1-22 0,0 1 0,0-1 0,-2 1 0,1 0 0,-1-1 0,-1 1 0,-4 15 0,5-25 0,1 0 0,-1-1 0,0 1 0,0 0 0,0 0 0,0-1 0,0 1 0,0 0 0,-1-1 0,1 0 0,0 1 0,-1-1 0,1 1 0,-1-1 0,0 0 0,1 0 0,-1 0 0,0 0 0,0 0 0,-3 1 0,1-2 0,0 1 0,1-1 0,-1 0 0,0 0 0,0 0 0,1 0 0,-1 0 0,0-1 0,1 0 0,-7-2 0,-6-3 0,-1-1 0,1-1 0,-26-18 0,31 20 0,-26-16 0,-58-39 0,86 54 0,1 0 0,0 0 0,0-1 0,1 1 0,0-2 0,0 1 0,1-1 0,-6-11 0,-2-9-60,10 18-201,-2-1 0,0 1 0,0 0 0,-14-16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8:54:45.030"/>
    </inkml:context>
    <inkml:brush xml:id="br0">
      <inkml:brushProperty name="width" value="0.2" units="cm"/>
      <inkml:brushProperty name="height" value="0.2" units="cm"/>
      <inkml:brushProperty name="color" value="#FFFFFF"/>
    </inkml:brush>
  </inkml:definitions>
  <inkml:trace contextRef="#ctx0" brushRef="#br0">102 0 24575,'-92'1'0,"92"-1"0,0 0 0,-1 0 0,1 0 0,0 0 0,-1 0 0,1 0 0,0 0 0,-1 0 0,1 0 0,0 0 0,-1 0 0,1 0 0,0 0 0,-1 0 0,1 0 0,0 0 0,-1 0 0,1 0 0,0 1 0,0-1 0,-1 0 0,1 0 0,0 0 0,0 1 0,-1-1 0,1 0 0,0 0 0,0 1 0,0-1 0,-1 0 0,1 0 0,0 1 0,0-1 0,0 0 0,0 1 0,0-1 0,-1 0 0,1 1 0,0-1 0,0 0 0,0 1 0,0-1 0,0 0 0,0 1 0,14 12 0,25 8 0,11-3 0,75 18 0,11 3 0,-105-26-1365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8:54:50.330"/>
    </inkml:context>
    <inkml:brush xml:id="br0">
      <inkml:brushProperty name="width" value="0.2" units="cm"/>
      <inkml:brushProperty name="height" value="0.2" units="cm"/>
      <inkml:brushProperty name="color" value="#FFFFFF"/>
    </inkml:brush>
  </inkml:definitions>
  <inkml:trace contextRef="#ctx0" brushRef="#br0">1 34 24575,'0'32'0,"0"15"0,6 61 0,-3-91 0,0-1 0,0 1 0,2-1 0,0 0 0,1 0 0,1 0 0,13 24 0,-6-16 0,-8-13 0,0 0 0,0-1 0,1 1 0,0-1 0,1-1 0,0 1 0,0-1 0,11 8 0,-19-17 0,1 0 0,0 1 0,-1-1 0,1 1 0,0-1 0,0 0 0,-1 1 0,1-1 0,0 0 0,0 0 0,-1 0 0,1 0 0,0 0 0,0 0 0,0 0 0,0 0 0,-1 0 0,1 0 0,0 0 0,0 0 0,-1 0 0,1-1 0,0 1 0,0 0 0,0-1 0,-1 1 0,1 0 0,1-1 0,10-23 0,-6-35 0,-6 56 0,-1-12 0,0 0 0,-1 0 0,-1 0 0,-5-16 0,-6-45 0,3 2 0,8 64 0,1 0 0,0-1 0,0 1 0,1-1 0,0 1 0,1-1 0,1 1 0,-1-1 0,2 1 0,-1-1 0,2 1 0,-1 0 0,8-18 0,-6 21 0,-3 10 0,-5 23 0,-10 38 0,9-33-129,1 0-1,1 0 1,3 56-1,0-60-717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7:51.699"/>
    </inkml:context>
    <inkml:brush xml:id="br0">
      <inkml:brushProperty name="width" value="0.025" units="cm"/>
      <inkml:brushProperty name="height" value="0.025" units="cm"/>
      <inkml:brushProperty name="color" value="#FFFFFF"/>
    </inkml:brush>
  </inkml:definitions>
  <inkml:trace contextRef="#ctx0" brushRef="#br0">0 0 24575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59.265"/>
    </inkml:context>
    <inkml:brush xml:id="br0">
      <inkml:brushProperty name="width" value="0.05" units="cm"/>
      <inkml:brushProperty name="height" value="0.05" units="cm"/>
      <inkml:brushProperty name="color" value="#CC0066"/>
    </inkml:brush>
  </inkml:definitions>
  <inkml:trace contextRef="#ctx0" brushRef="#br0">0 0 24575,'5'0'0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8:25.841"/>
    </inkml:context>
    <inkml:brush xml:id="br0">
      <inkml:brushProperty name="width" value="0.025" units="cm"/>
      <inkml:brushProperty name="height" value="0.025" units="cm"/>
      <inkml:brushProperty name="color" value="#FFFFFF"/>
    </inkml:brush>
  </inkml:definitions>
  <inkml:trace contextRef="#ctx0" brushRef="#br0">138 35 24575,'0'-1'0,"1"0"0,-1 0 0,1-1 0,-1 1 0,1 0 0,0 0 0,-1 0 0,1 0 0,0 0 0,0 0 0,0 0 0,-1 0 0,1 1 0,0-1 0,0 0 0,0 0 0,1 1 0,-1-1 0,0 0 0,0 1 0,0 0 0,0-1 0,0 1 0,1-1 0,-1 1 0,0 0 0,0 0 0,1 0 0,1 0 0,39 0 0,165 54 0,-77-17 0,-94-31 0,1-1 0,-1-2 0,1-1 0,58-6 0,-2 1 0,-89 3 0,30 1 0,1-2 0,0-2 0,52-10 0,45-14 0,-127 25 0,-1 1 0,1 0 0,0 0 0,0 0 0,0 0 0,0 1 0,0 0 0,0 0 0,7 1 0,-10 0 0,-1 0 0,1 0 0,-1 1 0,0-1 0,1 0 0,-1 0 0,0 1 0,0-1 0,0 1 0,0-1 0,0 1 0,0-1 0,0 1 0,-1-1 0,1 1 0,0 0 0,-1 0 0,1-1 0,-1 1 0,0 0 0,0 0 0,0-1 0,0 1 0,0 0 0,0 0 0,0-1 0,0 1 0,-2 3 0,2 4 0,0 0 0,-1 1 0,0-1 0,-1 0 0,0 0 0,-1 0 0,0 0 0,-5 11 0,5-14 0,-1-1 0,0 0 0,0 0 0,0-1 0,0 1 0,-1-1 0,0 0 0,0 0 0,0 0 0,0-1 0,0 0 0,-1 0 0,-8 3 0,-214 83 0,170-63 0,41-17 0,-1-1 0,1-1 0,-1 0 0,0-1 0,-23 3 0,-9-3 0,-1-3 0,1-2 0,-65-8 0,106 7 0,1-2 0,-1 1 0,1-1 0,-1-1 0,1 0 0,0 0 0,0 0 0,0-1 0,0 0 0,0-1 0,1 0 0,0 0 0,0 0 0,1-1 0,-1 0 0,1-1 0,0 1 0,1-1 0,0 0 0,0 0 0,0-1 0,-6-14 0,11 21 0,-1 0 0,1 0 0,0 0 0,-1 0 0,1 0 0,0 1 0,0-1 0,0 0 0,0 0 0,0 0 0,0 0 0,0 0 0,0 0 0,0 0 0,0 0 0,0 0 0,1 0 0,-1 0 0,0 1 0,1-1 0,-1 0 0,0 0 0,1 0 0,-1 0 0,1 1 0,0-1 0,-1 0 0,1 1 0,1-2 0,0 0 0,1 1 0,0-1 0,0 1 0,-1 0 0,1 0 0,0 0 0,0 0 0,0 0 0,5 0 0,6 0 0,0 0 0,0 1 0,16 2 0,-12 1 0,-1 1 0,1 1 0,-1 0 0,0 2 0,21 10 0,-22-10 0,0 0 0,1 0 0,0-2 0,0 0 0,21 3 0,-29-7 0,0-2 0,0 1 0,0-1 0,0 0 0,0-1 0,0 0 0,-1-1 0,1 1 0,0-2 0,-1 1 0,0-1 0,11-7 0,6-5 0,0-2 0,30-26 0,-55 44 0,1-1 0,-1 1 0,0 0 0,1 0 0,-1 0 0,0-1 0,1 1 0,-1 0 0,0 0 0,0-1 0,1 1 0,-1 0 0,0 0 0,1-1 0,-1 1 0,0 0 0,0-1 0,0 1 0,0-1 0,1 1 0,-1 0 0,0-1 0,0 1 0,0 0 0,0-1 0,0 1 0,0-1 0,0 1 0,0 0 0,0-1 0,0 1 0,0-1 0,0 1 0,0 0 0,0-1 0,0 1 0,-1-1 0,1 1 0,0 0 0,0-1 0,0 1 0,-1-1 0,-20-5 0,-28 6 0,-7 11 0,48-9 0,0 1 0,0-2 0,-1 1 0,1-1 0,0 0 0,-1-1 0,1 0 0,-1 0 0,1-1 0,-10-1 0,-36-11 0,72 13 0,-14 0 0,0-1 0,0 1 0,0 0 0,0 0 0,0 1 0,0-1 0,0 1 0,0 0 0,0 0 0,-1 0 0,1 0 0,0 1 0,3 2 0,-5-4 0,0 1 0,0 1 0,-1-1 0,1 0 0,0 0 0,-1 1 0,1-1 0,-1 1 0,0-1 0,1 1 0,-1-1 0,0 1 0,2 3 0,-3-5 0,0 1 0,-1-1 0,1 1 0,0-1 0,0 0 0,0 1 0,-1-1 0,1 1 0,0-1 0,-1 0 0,1 1 0,0-1 0,-1 0 0,1 1 0,0-1 0,-1 0 0,1 0 0,-1 1 0,1-1 0,0 0 0,-1 0 0,1 0 0,-1 1 0,1-1 0,-1 0 0,1 0 0,-1 0 0,1 0 0,-1 0 0,1 0 0,0 0 0,-1 0 0,0 0 0,-59-6 0,51 4 0,-57-11 0,-1 2 0,-117-3 0,154 13 0,0-2 0,-42-9 0,19 2 0,21-3 0,31 13 0,1 0 0,-1 0 0,1 0 0,-1 0 0,1 0 0,-1-1 0,1 1 0,-1 0 0,1 0 0,-1-1 0,1 1 0,-1 0 0,1-1 0,0 1 0,-1 0 0,1-1 0,-1 1 0,1-1 0,0 1 0,-1-1 0,1 1 0,0-1 0,0 1 0,-1-1 0,1 1 0,0-1 0,0 1 0,0-1 0,0 1 0,0-1 0,0 0 0,-1 1 0,1-1 0,1 1 0,-1-1 0,0 1 0,0-1 0,0 1 0,0-1 0,0 0 0,0 1 0,1-1 0,-1 1 0,0-1 0,0 1 0,1-1 0,-1 1 0,0 0 0,1-1 0,-1 1 0,0-1 0,1 1 0,0-1 0,2 0 0,1 0 0,-1 0 0,1 0 0,-1 0 0,1 0 0,-1 1 0,1 0 0,-1 0 0,1 0 0,-1 0 0,1 0 0,0 1 0,3 0 0,48 13 0,53 16 0,121 18 0,-131-29 0,71 7 0,-121-19 0,0-2 0,0-2 0,89-6 0,-30 0 0,-58 1 0,-32 1 0,0 0 0,0 1 0,1 1 0,-1 0 0,26 6 0,-43-7 0,1 0 0,-1 0 0,1 0 0,-1 0 0,1 0 0,-1 0 0,0 0 0,1 0 0,-1 1 0,1-1 0,-1 0 0,1 0 0,-1 0 0,0 1 0,1-1 0,-1 0 0,1 0 0,-1 1 0,0-1 0,1 0 0,-1 1 0,0-1 0,1 0 0,-1 1 0,0-1 0,0 1 0,1-1 0,-1 0 0,0 1 0,0-1 0,0 2 0,-13 4 0,-25 1 0,-24-4 0,-97-6 0,88-10 0,52 8 0,0 1 0,-31-1 0,-41-8 0,67 8 0,-46-3 0,2 10 0,50 0 0,0-1 0,0-1 0,0-1 0,0 0 0,-30-7 0,48 8 0,0 0 0,-1 1 0,1-1 0,0 0 0,-1 0 0,1 0 0,0 0 0,0 0 0,-1-1 0,1 1 0,0 0 0,0 0 0,-1 0 0,1 0 0,0 0 0,0 0 0,-1 0 0,1 0 0,0-1 0,0 1 0,-1 0 0,1 0 0,0 0 0,0 0 0,0-1 0,-1 1 0,1 0 0,0 0 0,0-1 0,0 1 0,0 0 0,0 0 0,-1-1 0,1 1 0,0 0 0,0 0 0,0-1 0,0 1 0,0 0 0,0-1 0,0 1 0,0 0 0,0 0 0,0-1 0,0 1 0,0 0 0,0-1 0,0 1 0,0 0 0,0 0 0,1-1 0,-1 1 0,0 0 0,0 0 0,0-1 0,22-11 0,30-4 0,3 3 0,-26 6 0,0 0 0,0 3 0,49-3 0,-35 7 0,-3-2 0,1 3 0,0 2 0,70 13 0,-78-12 0,-28-4 0,0 0 0,0 0 0,0 1 0,0 0 0,0 0 0,0 0 0,0 0 0,-1 1 0,1 0 0,0 0 0,7 5 0,-12-7 0,0 1 0,0 0 0,-1 0 0,1-1 0,-1 1 0,1 0 0,0 0 0,-1-1 0,1 1 0,-1 0 0,1-1 0,-1 1 0,0-1 0,1 1 0,-1-1 0,0 1 0,1-1 0,-1 1 0,0-1 0,0 0 0,1 1 0,-1-1 0,0 0 0,-1 1 0,-23 10 0,9-6 0,0-1 0,0 0 0,0-1 0,-1-1 0,-30 1 0,35-3 0,1 0 0,-1-1 0,1 0 0,-1-1 0,1 0 0,-1-1 0,1-1 0,0 1 0,-11-7 0,36 7 0,10 4 0,82 21 0,-170-88 0,48 53 0,11 10 0,1 0 0,-1-1 0,1 1 0,0-1 0,0 0 0,0 0 0,0 0 0,1 0 0,0-1 0,0 0 0,0 1 0,-3-8 0,6 11 0,1 0 0,-1 0 0,1-1 0,-1 1 0,1 0 0,-1 0 0,1 0 0,0 0 0,-1 0 0,1 0 0,0 1 0,0-1 0,0 0 0,0 0 0,0 0 0,0 1 0,0-1 0,0 1 0,0-1 0,0 1 0,0-1 0,0 1 0,0-1 0,0 1 0,0 0 0,1 0 0,-1 0 0,0-1 0,0 1 0,0 0 0,2 1 0,45-4 0,-42 3 0,18-1 0,0-2 0,30-6 0,-40 5 0,0 1 0,1 0 0,-1 1 0,1 1 0,0 1 0,-1 0 0,1 0 0,0 2 0,18 3 0,-33-5 0,1 0 0,-1 0 0,1 0 0,-1 0 0,1 0 0,-1 0 0,1 0 0,-1 0 0,1 1 0,-1-1 0,0 0 0,1 0 0,-1 0 0,1 1 0,-1-1 0,1 0 0,-1 1 0,0-1 0,1 0 0,-1 1 0,0-1 0,1 0 0,-1 1 0,0-1 0,1 1 0,-1-1 0,0 1 0,0-1 0,0 0 0,1 2 0,-14 4 0,-26 1 0,-24-7 0,49-1 0,0 1 0,-1 0 0,1 0 0,0 2 0,0 0 0,0 0 0,0 1 0,-26 10 0,39-13 0,1 1 0,0-1 0,0 0 0,-1 1 0,1-1 0,0 0 0,0 1 0,0-1 0,0 0 0,0 1 0,0-1 0,-1 0 0,1 1 0,0-1 0,0 0 0,0 1 0,0-1 0,0 0 0,0 1 0,0-1 0,0 0 0,1 1 0,-1-1 0,0 0 0,0 1 0,0-1 0,0 0 0,0 1 0,1-1 0,-1 0 0,0 1 0,0-1 0,0 0 0,1 0 0,-1 1 0,0-1 0,0 0 0,1 0 0,-1 0 0,0 1 0,1-1 0,-1 0 0,0 0 0,1 0 0,-1 0 0,0 1 0,1-1 0,-1 0 0,0 0 0,1 0 0,-1 0 0,0 0 0,1 0 0,20 9 0,27 3 0,-30-8 0,0 0 0,-1 1 0,0 1 0,0 0 0,25 14 0,-46-18 0,-1-1 0,1 0 0,-1 0 0,1 0 0,-1 0 0,1-1 0,-8 0 0,2 0 0,0-1 0,-1 0 0,1-1 0,-11-3 0,17 4 0,0 0 0,1 0 0,-1-1 0,1 1 0,-1-1 0,1 1 0,-1-1 0,1-1 0,0 1 0,0 0 0,0-1 0,0 1 0,1-1 0,-4-4 0,6 7 0,0-1 0,0 1 0,0-1 0,0 0 0,0 1 0,1-1 0,-1 1 0,0-1 0,0 1 0,0-1 0,1 1 0,-1-1 0,0 1 0,1-1 0,-1 1 0,0-1 0,1 1 0,-1 0 0,1-1 0,-1 1 0,0 0 0,1-1 0,-1 1 0,1 0 0,-1-1 0,1 1 0,0 0 0,-1 0 0,1 0 0,-1-1 0,1 1 0,-1 0 0,1 0 0,-1 0 0,1 0 0,0 0 0,-1 0 0,1 0 0,-1 0 0,1 0 0,0 1 0,30-4 0,-30 3 0,18 0 0,-11-1 0,1 0 0,0 1 0,0 0 0,-1 1 0,1 0 0,0 0 0,10 4 0,-19-5 0,1 0 0,-1 0 0,0 0 0,1 0 0,-1 0 0,0 0 0,0 1 0,1-1 0,-1 0 0,0 0 0,0 0 0,0 0 0,1 1 0,-1-1 0,0 0 0,0 0 0,0 0 0,1 1 0,-1-1 0,0 0 0,0 0 0,0 1 0,0-1 0,0 0 0,1 0 0,-1 1 0,0-1 0,0 0 0,0 0 0,0 1 0,0-1 0,0 0 0,0 1 0,0-1 0,0 0 0,0 0 0,0 1 0,0-1 0,0 0 0,-1 0 0,1 1 0,0-1 0,0 1 0,-13 11 0,-20 4 0,-115 20 0,10-3 0,137-33 0,0 0 0,-1 0 0,1 1 0,-1-1 0,1 0 0,0 1 0,-1-1 0,1 0 0,0 1 0,0 0 0,-1-1 0,1 1 0,0 0 0,0 0 0,0-1 0,0 1 0,0 0 0,0 0 0,0 0 0,0 0 0,0 1 0,0-1 0,0 0 0,1 0 0,-1 0 0,0 1 0,1-1 0,-1 0 0,1 1 0,0-1 0,-1 2 0,2 0 0,1 1 0,-1-1 0,1 0 0,0 0 0,0 0 0,0 0 0,0 0 0,1 0 0,-1 0 0,1-1 0,4 4 0,10 8 0,-13-11 0,0 0 0,0 0 0,0 0 0,-1 0 0,1 0 0,-1 1 0,0 0 0,0 0 0,0 0 0,0 0 0,-1 0 0,3 7 0,-5-11 0,1 0 0,-1 1 0,0-1 0,0 0 0,0 1 0,0-1 0,0 0 0,0 1 0,0-1 0,0 0 0,0 1 0,-1-1 0,1 0 0,0 1 0,0-1 0,0 0 0,0 1 0,0-1 0,0 0 0,-1 1 0,1-1 0,0 0 0,0 0 0,-1 1 0,1-1 0,0 0 0,0 0 0,-1 1 0,1-1 0,0 0 0,0 0 0,-1 0 0,1 0 0,0 1 0,-1-1 0,1 0 0,0 0 0,-1 0 0,1 0 0,0 0 0,-1 0 0,1 0 0,0 0 0,-1 0 0,1 0 0,0 0 0,-1 0 0,1 0 0,0 0 0,-1 0 0,1-1 0,0 1 0,-1 0 0,1 0 0,0 0 0,-1 0 0,1-1 0,0 1 0,-1 0 0,1-1 0,-1 1 0,1 0 0,-1-1 0,1 1 0,0 0 0,-1-1 0,1 1 0,-1-1 0,1 1 0,0 0 0,0-1 0,-1 1 0,1-1 0,0 1 0,0-1 0,-1 0 0,1 1 0,0-1 0,0 1 0,0-1 0,0 1 0,0-1 0,0 1 0,0-1 0,0 0 0,0 1 0,0-1 0,0 1 0,0-1 0,0 1 0,0-1 0,1 1 0,-1-1 0,0 1 0,0-1 0,1 1 0,-1-1 0,0 1 0,1-1 0,-1 1 0,0-1 0,1 1 0,0-1 0,11-8 0,0 0 0,0 0 0,1 1 0,0 1 0,1 0 0,-1 1 0,20-6 0,30-14 0,-63 25 0,1 0 0,0 1 0,0-1 0,0 1 0,0-1 0,0 0 0,0 1 0,1 0 0,-1-1 0,0 1 0,0 0 0,0 0 0,0-1 0,0 1 0,1 0 0,-1 0 0,0 0 0,0 0 0,2 1 0,-3 0 0,0-1 0,1 1 0,-1 0 0,0-1 0,0 1 0,0 0 0,0-1 0,0 1 0,0 0 0,0-1 0,0 1 0,0 0 0,-1-1 0,1 1 0,0 0 0,0-1 0,-1 1 0,1 0 0,0-1 0,-1 1 0,1-1 0,-1 2 0,-29 39 0,15-27 0,0-1 0,-1 0 0,0-1 0,-1-1 0,0 0 0,0-2 0,-1 1 0,-1-2 0,0-1 0,0 0 0,-21 4 0,19-1 0,19-1 0,4-8 0,-1-1 0,0 1 0,1 0 0,-1-1 0,1 1 0,-1-1 0,0 0 0,1 0 0,-1 1 0,1-1 0,-1 0 0,1 0 0,-1 0 0,1 0 0,-1-1 0,0 1 0,1 0 0,-1-1 0,1 1 0,-1-1 0,0 1 0,1-1 0,1 0 0,12-8 0,1 0 0,-1 0 0,-1-2 0,0 1 0,19-20 0,5-4 0,-9 8 0,-24 19 0,1 1 0,0 1 0,0-1 0,1 1 0,0 0 0,0 1 0,12-7 0,-19 11 0,0 0 0,1 0 0,-1 0 0,0 0 0,1 0 0,-1 1 0,0-1 0,0 0 0,1 0 0,-1 0 0,0 0 0,1 0 0,-1 1 0,0-1 0,0 0 0,1 0 0,-1 1 0,0-1 0,0 0 0,0 0 0,1 1 0,-1-1 0,0 0 0,0 1 0,0-1 0,0 0 0,0 0 0,0 1 0,0-1 0,0 0 0,1 1 0,-1-1 0,0 0 0,0 1 0,0-1 0,-1 0 0,1 1 0,0-1 0,0 0 0,0 1 0,0-1 0,0 0 0,0 0 0,0 1 0,0-1 0,-1 0 0,1 1 0,0-1 0,0 0 0,0 0 0,-1 1 0,1-1 0,0 0 0,-9 21 0,-7 3 0,-2 0 0,0-1 0,-2-1 0,0-1 0,-45 35 0,58-52 0,-1 0 0,0 0 0,-1-1 0,1-1 0,0 1 0,-1-1 0,0-1 0,1 1 0,-1-2 0,-13 1 0,-89-8 0,106 7 0,0 0 0,0-1 0,0 0 0,0 0 0,1-1 0,-1 1 0,0-1 0,1 0 0,-7-4 0,11 6 0,1-1 0,-1 1 0,0-1 0,1 1 0,-1-1 0,0 1 0,1-1 0,-1 1 0,1-1 0,-1 1 0,1 0 0,-1-1 0,1 1 0,0 0 0,-1-1 0,1 1 0,-1 0 0,1 0 0,0 0 0,-1-1 0,1 1 0,0 0 0,-1 0 0,1 0 0,0 0 0,-1 0 0,1 0 0,-1 0 0,1 0 0,1 1 0,27-4 0,42 5 0,-55 0 0,1-1 0,-1 0 0,1-1 0,0-1 0,-1-1 0,0 0 0,1-1 0,16-6 0,-24 3 0,1 0 0,-1-1 0,0-1 0,-1 1 0,0-1 0,0-1 0,-1 1 0,0-1 0,9-15 0,-5 7 0,104-122 0,-114 142 0,1 0 0,-1 1 0,0-1 0,-1 1 0,1-1 0,0 1 0,-1-1 0,0 1 0,0-1 0,0 5 0,-1 12 0,0-1 0,-1 0 0,0 1 0,-11 33 0,11-47 0,0 1 0,0-1 0,-1 0 0,0 0 0,0 0 0,-1 0 0,0 0 0,0-1 0,0 1 0,-1-1 0,1 0 0,-1-1 0,0 1 0,-1-1 0,1 0 0,-1 0 0,-7 3 0,-25 13 0,26-13 0,0 0 0,0-1 0,-1-1 0,0 0 0,0 0 0,0-2 0,-22 5 0,35-8 0,0 0 0,-1 0 0,1 0 0,0 0 0,0 0 0,0 0 0,-1 0 0,1 0 0,0 0 0,0 0 0,-1 0 0,1 0 0,0 0 0,0 0 0,-1 0 0,1 0 0,0 0 0,0 0 0,0 0 0,-1-1 0,1 1 0,0 0 0,0 0 0,0 0 0,-1 0 0,1 0 0,0-1 0,0 1 0,0 0 0,0 0 0,-1 0 0,1-1 0,0 1 0,0 0 0,0 0 0,0 0 0,0-1 0,0 1 0,0 0 0,0 0 0,0-1 0,-1 1 0,1 0 0,0 0 0,0 0 0,0-1 0,8-12 0,16-10 0,25-12 0,11-7 0,53-50 0,-187 136 0,56-33 0,-39 27 0,53-35 0,0-1 0,1 2 0,-1-1 0,1 0 0,0 1 0,0-1 0,0 1 0,0 0 0,0 0 0,-3 8 0,6-12 0,0 0 0,0 1 0,0-1 0,0 0 0,0 0 0,0 0 0,0 0 0,0 1 0,0-1 0,0 0 0,0 0 0,0 0 0,0 0 0,0 1 0,0-1 0,0 0 0,0 0 0,0 0 0,0 0 0,0 1 0,0-1 0,1 0 0,-1 0 0,0 0 0,0 0 0,0 0 0,0 0 0,0 1 0,0-1 0,0 0 0,1 0 0,-1 0 0,0 0 0,0 0 0,0 0 0,0 0 0,1 0 0,-1 0 0,0 1 0,0-1 0,0 0 0,0 0 0,1 0 0,-1 0 0,0 0 0,0 0 0,0 0 0,0 0 0,1 0 0,-1 0 0,0 0 0,0-1 0,0 1 0,17-3 0,12-11 0,-14 4 0,-1 0 0,0-2 0,0 1 0,-2-2 0,22-26 0,42-76 0,-32 45 0,-44 71 0,0-1 0,0 1 0,-1-1 0,1 0 0,0 1 0,0-1 0,0 0 0,0 1 0,0-1 0,-1 0 0,1 1 0,0-1 0,0 0 0,0 1 0,-1-1 0,1 0 0,0 1 0,-1-1 0,1 0 0,0 0 0,-1 0 0,1 1 0,0-1 0,-1 0 0,1 0 0,0 0 0,-1 0 0,1 0 0,0 1 0,-1-1 0,1 0 0,-1 0 0,1 0 0,0 0 0,-1 0 0,1 0 0,0 0 0,-1 0 0,1-1 0,-1 1 0,1 0 0,0 0 0,-1 0 0,1 0 0,0 0 0,-1-1 0,1 1 0,-1 0 0,0-3 0,0 0 0,-1-1 0,2 1 0,-1 0 0,0 0 0,1 0 0,-1 0 0,1-1 0,0-3 0,-1-9 0,-1-37 0,2 50 0,0 0 0,1 0 0,-1-1 0,1 1 0,-1 0 0,1 0 0,0 0 0,0 0 0,0 0 0,1 0 0,-1 0 0,4-4 0,-5 7 0,0-1 0,1 1 0,-1 0 0,0-1 0,1 1 0,-1-1 0,1 1 0,-1 0 0,1 0 0,-1-1 0,1 1 0,-1 0 0,1 0 0,-1 0 0,1-1 0,-1 1 0,1 0 0,0 0 0,-1 0 0,1 0 0,-1 0 0,1 0 0,-1 0 0,1 0 0,-1 0 0,1 1 0,0-1 0,-1 0 0,1 0 0,-1 0 0,1 1 0,0-1 0,17 19 0,5 27 0,4 34 0,34 119 0,-69-218 0,0 1 0,-15-23 0,-7-15 0,6 5 0,1-2 0,-17-64 0,42 125 0,1 1 0,-2 0 0,1-1 0,-1 1 0,-1 0 0,0 13 0,-1-17 0,1-1 0,-1 0 0,-1 0 0,1 0 0,0 1 0,-1-1 0,0 0 0,0-1 0,0 1 0,-1 0 0,1-1 0,-1 1 0,0-1 0,0 0 0,0 0 0,0 0 0,-1 0 0,-3 2 0,-4 4 0,-1-2 0,0 1 0,-1-1 0,1-1 0,-1 0 0,0-1 0,-26 6 0,37-11 0,0 1 0,0-1 0,0 1 0,0-1 0,0 1 0,0 0 0,0 0 0,1 0 0,-1 0 0,0 0 0,1 0 0,-3 2 0,4-3 0,0 1 0,-1-1 0,1 0 0,0 1 0,-1 0 0,1-1 0,0 1 0,0-1 0,0 1 0,0-1 0,0 1 0,0-1 0,0 1 0,0-1 0,0 1 0,0 0 0,0-1 0,0 1 0,0-1 0,0 1 0,0-1 0,0 1 0,1-1 0,-1 1 0,0-1 0,0 1 0,1-1 0,-1 1 0,5 5 0,0 0 0,1-1 0,-1 0 0,1 0 0,10 6 0,-12-8 0,1 0 0,-1 0 0,0 0 0,0 0 0,0 1 0,0-1 0,-1 1 0,0 0 0,1 0 0,3 8 0,-7-11 0,0 0 0,0-1 0,0 1 0,0 0 0,-1 0 0,1-1 0,0 1 0,0 0 0,-1 0 0,1-1 0,-1 1 0,1 0 0,0 0 0,-1-1 0,1 1 0,-1-1 0,0 1 0,1 0 0,-1-1 0,1 1 0,-1-1 0,0 0 0,1 1 0,-1-1 0,0 1 0,0-1 0,1 0 0,-1 0 0,0 1 0,0-1 0,0 0 0,1 0 0,-3 0 0,-31 4 0,31-4 0,-51 6 0,0 2 0,-55 15 0,52-10 0,-27 8 0,51-12 0,-1-1 0,-1-1 0,-65 3 0,98-10 0,1 0 0,-1 0 0,1 0 0,-1 0 0,1 0 0,-1 0 0,1 0 0,-1 1 0,1-1 0,-1 0 0,1 1 0,-1-1 0,1 1 0,0 0 0,-1-1 0,1 1 0,0 0 0,0 0 0,-2 1 0,2-1 0,1 0 0,0 0 0,0 0 0,0-1 0,0 1 0,0 0 0,0 0 0,0 0 0,0 0 0,0-1 0,0 1 0,0 0 0,0 0 0,1 0 0,-1 0 0,0-1 0,0 1 0,1 0 0,-1 0 0,1-1 0,-1 1 0,1 0 0,-1-1 0,2 2 0,3 4 0,0 0 0,1-1 0,0 1 0,0-1 0,12 7 0,19 8 0,53 21 0,26 13 0,-95-44 0,-17-8 0,1 0 0,-1 0 0,1 1 0,-1-1 0,0 1 0,0 0 0,5 5 0,-35-27 0,-49-28 0,41 25 0,1-2 0,2-2 0,0 0 0,-27-33 0,53 55 0,5 4 0,-1-1 0,1 1 0,0 0 0,-1 0 0,1-1 0,-1 1 0,1 0 0,-1-1 0,1 1 0,0-1 0,-1 1 0,1 0 0,0-1 0,0 1 0,-1-1 0,1 1 0,0-1 0,0 1 0,0-1 0,-1 1 0,1-1 0,0 1 0,0-1 0,0 1 0,0-1 0,0 1 0,0-1 0,0 1 0,0-1 0,0 1 0,0-1 0,1 1 0,-1-1 0,0 0 0,18-2 0,27 10 0,121 54 0,-132-47 0,-31-13 0,-1 0 0,1 0 0,0 0 0,0 0 0,0 1 0,-1 0 0,1-1 0,-1 1 0,1 0 0,-1 0 0,1 0 0,-1 0 0,0 1 0,2 2 0,-5-5 0,0 1 0,1-1 0,-1 1 0,0-1 0,0 1 0,1-1 0,-1 0 0,0 1 0,0-1 0,0 0 0,1 0 0,-1 0 0,0 0 0,0 1 0,0-1 0,0 0 0,0-1 0,1 1 0,-1 0 0,0 0 0,0 0 0,0 0 0,0-1 0,1 1 0,-1 0 0,-1-1 0,-31-7 0,-189-89 0,189 84 0,0-1 0,0-2 0,1-1 0,1-1 0,1-2 0,-35-30 0,64 49 0,-1 1 0,1-1 0,0 0 0,0 0 0,0 0 0,0 0 0,0 0 0,0 0 0,0 0 0,0 0 0,1 0 0,-1 0 0,0-1 0,1 1 0,-1 0 0,1 0 0,-1-1 0,1 1 0,0 0 0,-1-3 0,2 3 0,-1 1 0,1-1 0,-1 0 0,1 1 0,0-1 0,-1 1 0,1-1 0,0 1 0,0 0 0,-1-1 0,1 1 0,0 0 0,0-1 0,0 1 0,-1 0 0,1 0 0,0 0 0,0 0 0,0 0 0,0 0 0,0 0 0,-1 0 0,3 0 0,6 1 0,0 0 0,0 0 0,1 1 0,16 6 0,72 36 0,-226-105 0,75 33 0,32 10 0,22 12 0,16 6 0,8 9 0,1 0 0,-2 1 0,35 20 0,-19-9 0,22 10 0,1-4 0,120 36 0,-283-110 0,-100-22 0,195 67 0,-1 1 0,0-1 0,1 0 0,-1 0 0,1-1 0,-1 1 0,1-1 0,0 0 0,0-1 0,-5-4 0,10 8 0,0-1 0,1 0 0,-1 1 0,0-1 0,0 1 0,1-1 0,-1 1 0,1-1 0,-1 1 0,0-1 0,1 1 0,-1-1 0,1 1 0,-1 0 0,1-1 0,-1 1 0,1 0 0,-1-1 0,1 1 0,-1 0 0,1 0 0,0-1 0,-1 1 0,1 0 0,0 0 0,-1 0 0,1 0 0,-1 0 0,1 0 0,0 0 0,-1 0 0,1 0 0,-1 0 0,1 0 0,1 1 0,27-3 0,-13 2 0,0 2 0,-1 0 0,29 8 0,32 4 0,-74-14 0,5 0 0,0 0 0,0 1 0,0 0 0,0 0 0,0 0 0,-1 1 0,1 0 0,0 1 0,7 3 0,-80-30 0,-51-20 0,69 27 0,-56-27 0,69 31 0,29 11 0,0 0 0,0 0 0,0 0 0,1-1 0,-1 0 0,1 0 0,-9-6 0,15 9 0,-1-1 0,0 1 0,1-1 0,-1 1 0,1-1 0,-1 1 0,0-1 0,1 1 0,-1-1 0,1 1 0,0 0 0,-1-1 0,1 1 0,-1 0 0,1-1 0,-1 1 0,1 0 0,0 0 0,-1 0 0,1-1 0,0 1 0,-1 0 0,1 0 0,0 0 0,-1 0 0,1 0 0,0 0 0,-1 0 0,1 1 0,0-1 0,28-2 0,428 3 0,-450-1 0,-1 0 0,0 0 0,1 0 0,-1 1 0,0 0 0,0 0 0,0 1 0,0-1 0,0 1 0,11 6 0,-17-7 0,0-1 0,-1 1 0,1-1 0,-1 1 0,1-1 0,-1 1 0,1-1 0,-1 1 0,1-1 0,-1 0 0,1 1 0,-1-1 0,1 0 0,-1 1 0,0-1 0,1 0 0,-1 0 0,0 1 0,1-1 0,-1 0 0,0 0 0,1 0 0,-1 0 0,0 0 0,1 0 0,-1 0 0,0 0 0,1 0 0,-2 0 0,-27 3 0,-2-4 0,-1-2 0,1-1 0,-59-15 0,55 11 0,0 1 0,-63-5 0,88 12 0,1 0 0,0-1 0,0 0 0,0-1 0,0 0 0,0 0 0,0-1 0,0 0 0,-15-8 0,24 11 0,-1 0 0,1 0 0,-1-1 0,1 1 0,0 0 0,-1 0 0,1-1 0,-1 1 0,1 0 0,0 0 0,-1-1 0,1 1 0,0-1 0,-1 1 0,1 0 0,0-1 0,0 1 0,-1-1 0,1 1 0,0 0 0,0-1 0,0 1 0,0-1 0,0 1 0,-1-1 0,1 1 0,0-1 0,0 1 0,0-1 0,0 1 0,0-1 0,0 1 0,1-1 0,14-8 0,24 4 0,-17 8 0,0 0 0,27 7 0,-2 0 0,-2-2 0,-1 1 0,74 27 0,-112-34 0,-1 0 0,0 1 0,0-1 0,0 1 0,0 0 0,0 0 0,-1 1 0,1-1 0,-1 1 0,8 8 0,-12-12 0,0 1 0,0-1 0,0 0 0,0 0 0,0 1 0,0-1 0,0 0 0,1 0 0,-1 1 0,0-1 0,0 0 0,0 0 0,0 1 0,0-1 0,0 0 0,0 0 0,-1 1 0,1-1 0,0 0 0,0 0 0,0 1 0,0-1 0,0 0 0,0 0 0,0 0 0,0 1 0,-1-1 0,1 0 0,0 0 0,0 0 0,0 1 0,0-1 0,-1 0 0,1 0 0,0 0 0,0 0 0,-1 0 0,1 1 0,0-1 0,-1 0 0,-15 3 0,-15-6 0,-61-17 0,-61-11 0,98 20 0,-23-3 0,63 13 0,-1 0 0,1-1 0,1-1 0,-1-1 0,0 0 0,-23-10 0,38 14 0,-1 0 0,1 0 0,-1 0 0,1 0 0,-1-1 0,1 1 0,-1 0 0,1 0 0,0 0 0,-1-1 0,1 1 0,-1 0 0,1 0 0,-1-1 0,1 1 0,0 0 0,-1-1 0,1 1 0,0 0 0,-1-1 0,1 1 0,0-1 0,-1 1 0,1 0 0,0-1 0,0 1 0,0-1 0,-1 1 0,1-1 0,0 1 0,0-1 0,0 1 0,0-1 0,0 1 0,0-1 0,0 0 0,16-3 0,1 8 0,-16-1 0,-11 2 0,4-4 0,0 0 0,0 0 0,0 0 0,-1-1 0,1 0 0,0 0 0,-1-1 0,1 1 0,-8-3 0,-60-19 0,33 9 0,22 8 0,-1-1 0,1-1 0,1 0 0,-1-2 0,1 0 0,-17-12 0,30 16 0,6 3 0,17 6 0,25 12 0,355 127 0,-396-143 0,-1 0 0,1 0 0,-1 1 0,1-1 0,-1 0 0,1 1 0,-1 0 0,0-1 0,1 1 0,-1 0 0,0 0 0,1 0 0,-1-1 0,0 1 0,0 1 0,0-1 0,2 1 0,-4-1 0,1 0 0,0-1 0,-1 1 0,1-1 0,-1 1 0,1 0 0,-1-1 0,1 1 0,-1-1 0,1 0 0,-1 1 0,1-1 0,-1 1 0,0-1 0,1 0 0,-1 1 0,0-1 0,1 0 0,-1 0 0,0 0 0,1 1 0,-1-1 0,0 0 0,0 0 0,-60 7 0,52-6 0,-24-1 0,-60-5 0,92 4 0,-1 1 0,1 0 0,0-1 0,0 1 0,0 0 0,-1 0 0,1 0 0,0 0 0,0 0 0,-1 0 0,1 0 0,0 0 0,0 0 0,0 1 0,-1-1 0,1 0 0,0 1 0,0-1 0,0 1 0,0-1 0,0 1 0,0 0 0,0 0 0,0-1 0,-1 2 0,1-1 0,1 1 0,0-1 0,0 0 0,-1 1 0,1-1 0,0 1 0,0-1 0,0 0 0,0 1 0,0-1 0,1 0 0,-1 1 0,0-1 0,1 0 0,-1 1 0,1-1 0,-1 0 0,2 2 0,2 6 0,2-1 0,-1 1 0,1-1 0,12 13 0,105 128 0,-97-125 0,-16-15 0,1 1 0,-1 0 0,11 16 0,-20-26 0,-1 0 0,1 1 0,-1-1 0,1 1 0,-1-1 0,0 1 0,1-1 0,-1 1 0,0 0 0,1-1 0,-1 1 0,0-1 0,0 1 0,1 0 0,-1-1 0,0 1 0,0 0 0,0-1 0,0 1 0,0 0 0,0-1 0,0 1 0,0 0 0,0-1 0,0 1 0,0 0 0,-1-1 0,1 1 0,0-1 0,0 1 0,-1 0 0,1-1 0,0 1 0,-1-1 0,1 1 0,0-1 0,-1 1 0,1-1 0,-1 1 0,1-1 0,-1 1 0,1-1 0,-1 0 0,1 1 0,-1-1 0,0 0 0,1 1 0,-1-1 0,1 0 0,-1 0 0,0 0 0,1 1 0,-1-1 0,0 0 0,1 0 0,-1 0 0,0 0 0,1 0 0,-1 0 0,0 0 0,1-1 0,-1 1 0,0 0 0,1 0 0,-2-1 0,-44-7 0,29 2 0,1-2 0,0 0 0,0 0 0,1-2 0,0 0 0,1 0 0,0-1 0,-13-15 0,27 26 0,-1 0 0,1 0 0,0 0 0,-1 0 0,1 0 0,0-1 0,-1 1 0,1 0 0,0 0 0,-1 0 0,1-1 0,0 1 0,0 0 0,-1 0 0,1-1 0,0 1 0,0 0 0,0-1 0,-1 1 0,1 0 0,0-1 0,0 1 0,0 0 0,0-1 0,0 1 0,-1 0 0,1-1 0,0 1 0,0 0 0,0-1 0,0 1 0,0 0 0,0-1 0,0 1 0,0-1 0,0 1 0,1 0 0,-1-1 0,0 1 0,0 0 0,0-1 0,0 1 0,19 3 0,28 17 0,-46-19 0,66 34 0,29 12 0,-95-46 0,-1-1 0,0 0 0,1 1 0,-1-1 0,1 0 0,-1 0 0,1 1 0,-1-1 0,1 0 0,-1 0 0,1 1 0,-1-1 0,1 0 0,-1 0 0,1 0 0,-1 0 0,1 0 0,0 0 0,-1 0 0,1 0 0,-1 0 0,1 0 0,-1 0 0,1 0 0,-1-1 0,1 1 0,-1 0 0,1 0 0,-1 0 0,1-1 0,-1 1 0,1 0 0,-1-1 0,0 1 0,1 0 0,-1-1 0,1 1 0,-1-1 0,0 1 0,1-1 0,-8-25 0,-27-26 0,-92-95 0,103 121 0,-2 1 0,-53-40 0,-19-18 0,74 68 0,17 18 0,12 11 0,26 31 0,2-1 0,2-2 0,72 65 0,-3-3 0,-62-91 0,498 216 0,-518-215 0,-20-11 0,-18-7 0,-68-29 0,1-4 0,-150-95 0,199 110 0,2-1 0,-39-38 0,70 60 0,-1 1 0,1-1 0,-1 1 0,1 0 0,-1-1 0,1 1 0,-1-1 0,1 0 0,-1 1 0,1-1 0,0 1 0,-1-1 0,1 0 0,0 1 0,0-1 0,-1 0 0,1 1 0,0-1 0,0 0 0,0 1 0,0-1 0,0 0 0,0 1 0,0-1 0,0 0 0,0 1 0,0-1 0,0 0 0,1 1 0,-1-1 0,0 0 0,0 1 0,1-1 0,-1 1 0,0-1 0,1 0 0,0 0 0,1-1 0,0 0 0,1 0 0,-1 1 0,1-1 0,-1 1 0,1-1 0,0 1 0,0 0 0,3-1 0,65-14 0,19 10 0,135 6 0,-83 3 0,-51-3 0,-54 0 0,-29 0 0,-11 0 0,-504 0 0,477-2 0,0-1 0,-39-9 0,14 2 0,41 8 0,0 0 0,0-1 0,1-1 0,0 0 0,0 0 0,0-2 0,0 1 0,-17-12 0,29 15 0,6 3 0,16 6 0,25 15 0,-12 0 0,-20-14 0,0 0 0,0 1 0,-1 1 0,0 0 0,-1 1 0,0 0 0,14 19 0,-25-29 0,-1-1 0,1 1 0,-1-1 0,1 1 0,-1-1 0,1 1 0,-1-1 0,0 1 0,1-1 0,-1 1 0,0 0 0,1-1 0,-1 1 0,0 0 0,0-1 0,0 1 0,0 0 0,0-1 0,0 1 0,0 0 0,0-1 0,0 1 0,0 0 0,0-1 0,0 1 0,0 0 0,0-1 0,-1 1 0,1 0 0,0-1 0,0 1 0,-1-1 0,1 1 0,-1 0 0,1-1 0,0 1 0,-1-1 0,1 1 0,-1-1 0,1 1 0,-1-1 0,1 0 0,-1 1 0,0-1 0,1 0 0,-1 1 0,1-1 0,-1 0 0,0 1 0,1-1 0,-1 0 0,0 0 0,1 0 0,-1 0 0,0 0 0,1 0 0,-1 0 0,0 0 0,1 0 0,-1 0 0,0 0 0,1 0 0,-1-1 0,-1 1 0,-45-8 0,-8-14 0,1-1 0,-77-47 0,116 61 0,14 8 0,1 1 0,0 0 0,-1-1 0,1 1 0,0 0 0,-1-1 0,1 1 0,-1 0 0,1-1 0,0 1 0,-1 0 0,1 0 0,-1-1 0,1 1 0,-1 0 0,1 0 0,-1 0 0,1 0 0,-1 0 0,1 0 0,-1-1 0,1 1 0,-1 0 0,1 1 0,-1-1 0,1 0 0,-1 0 0,1 0 0,-1 0 0,1 0 0,0 0 0,-1 1 0,0-1 0,9 16 0,23 21 0,14 5 0,87 66 0,-99-79-1365,-20-13-5461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8:44.281"/>
    </inkml:context>
    <inkml:brush xml:id="br0">
      <inkml:brushProperty name="width" value="0.05" units="cm"/>
      <inkml:brushProperty name="height" value="0.05" units="cm"/>
      <inkml:brushProperty name="color" value="#CC0066"/>
    </inkml:brush>
  </inkml:definitions>
  <inkml:trace contextRef="#ctx0" brushRef="#br0">0 333 24575,'17'-1'0,"0"-2"0,0 0 0,0-1 0,24-8 0,-3 0 0,235-65 0,-76 17 0,354-56 0,82 73 0,3 41 0,-442 3 0,69 8 0,-1 11 0,289 61 0,499 182 0,-953-232 0,-2 5 0,-1 5 0,-3 3 0,-1 4 0,-2 4 0,-3 4 0,152 130 0,-217-168 0,-1 1 0,0 1 0,-2 1 0,-1 0 0,0 1 0,-2 0 0,0 2 0,-2 0 0,0 0 0,-2 1 0,8 26 0,-13-29 0,0-1 0,-2 1 0,0-1 0,-1 1 0,-1 0 0,-1 0 0,-1 0 0,-1 0 0,-1-1 0,-1 1 0,-1-1 0,-1 0 0,-16 38 0,8-29 0,-2-2 0,-2 1 0,0-2 0,-2 0 0,-1-2 0,-1 0 0,-1-1 0,-50 40 0,10-18 0,-1-2 0,-116 58 0,75-52 0,-1-6 0,-3-4 0,-1-4 0,-160 28 0,85-33 0,-368 13 0,201-47 0,0-16 0,-658-121 0,758 86 0,-299-107 0,389 102 0,3-8 0,-271-156 0,388 196 0,0-3 0,2-1 0,1-2 0,-58-64 0,-111-172 0,170 224-1365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9:45.460"/>
    </inkml:context>
    <inkml:brush xml:id="br0">
      <inkml:brushProperty name="width" value="0.05" units="cm"/>
      <inkml:brushProperty name="height" value="0.05" units="cm"/>
      <inkml:brushProperty name="color" value="#CC0066"/>
    </inkml:brush>
  </inkml:definitions>
  <inkml:trace contextRef="#ctx0" brushRef="#br0">1346 439 24575,'4'3'0,"0"-1"0,0 0 0,0-1 0,1 1 0,-1-1 0,0 0 0,1 0 0,-1 0 0,1 0 0,6-1 0,-5 1 0,63 5 0,1-2 0,0-4 0,117-14 0,-59 3 0,1739-150 0,-1194 74 0,418-47 0,-531 87 0,853 36 0,574 161 0,-1176-61 0,-114-10 0,-483-59 0,313 34 0,-5 31 0,-384-50 0,-2 7 0,-2 5 0,-2 6 0,156 87 0,-279-135 0,0 0 0,0 1 0,-1 0 0,1 1 0,-2-1 0,1 2 0,0-1 0,-1 1 0,-1 0 0,1 0 0,-1 1 0,-1 0 0,0 0 0,8 19 0,-10-20 0,-1 0 0,0-1 0,-1 1 0,1 0 0,-2 0 0,1 0 0,-1 0 0,0 0 0,-1 0 0,0 0 0,0 0 0,-1 0 0,0 0 0,0-1 0,0 1 0,-1-1 0,-1 1 0,1-1 0,-10 13 0,0-3 0,0 0 0,-2 0 0,0-2 0,-1 0 0,-27 19 0,-96 58 0,119-79 0,-68 37 0,-1-4 0,-178 63 0,-202 34 0,421-129 0,-313 75 0,-3-15 0,-419 30 0,-749-36 0,717-71 0,38 0 0,664 4 0,-1657-24 0,-467-141 0,947 53 0,625 44 0,490 49 0,-57-13 0,-434-117 0,655 145 0,-17-5 0,-51-21 0,74 27 0,-1-1 0,1 1 0,0-1 0,0 0 0,0 0 0,0-1 0,1 1 0,0-1 0,-1 0 0,1 0 0,0-1 0,1 1 0,-1-1 0,1 0 0,0 0 0,-3-7 0,5 6 0,0-1 0,0 1 0,1-1 0,0 1 0,0-1 0,0 1 0,1-1 0,0 1 0,0-1 0,1 1 0,4-11 0,31-68 0,-34 78 0,12-21 0,0 1 0,2 1 0,1 1 0,1 1 0,1 0 0,27-25 0,-12 18 0,1 2 0,2 1 0,60-34 0,5 10 0,2 4 0,161-49 0,198-26 0,-326 95-74,257-59-1217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1T10:59:48.917"/>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02.728"/>
    </inkml:context>
    <inkml:brush xml:id="br0">
      <inkml:brushProperty name="width" value="0.05" units="cm"/>
      <inkml:brushProperty name="height" value="0.05" units="cm"/>
      <inkml:brushProperty name="color" value="#CC0066"/>
    </inkml:brush>
  </inkml:definitions>
  <inkml:trace contextRef="#ctx0" brushRef="#br0">0 5 24575,'0'-4'0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09.904"/>
    </inkml:context>
    <inkml:brush xml:id="br0">
      <inkml:brushProperty name="width" value="0.05" units="cm"/>
      <inkml:brushProperty name="height" value="0.05" units="cm"/>
      <inkml:brushProperty name="color" value="#CC0066"/>
    </inkml:brush>
  </inkml:definitions>
  <inkml:trace contextRef="#ctx0" brushRef="#br0">341 49 24575,'15'-7'0,"1"1"0,0 1 0,0 0 0,0 1 0,22-2 0,92-4 0,-62 6 0,-1 3 0,1 2 0,114 19 0,-94-9 0,22 1 0,239 39 0,-278-35 0,161 44 0,-170-36 0,0 3 0,69 41 0,-118-61 0,0 0 0,-1 1 0,0 0 0,0 1 0,-1 1 0,11 11 0,-19-18 0,-1 0 0,0 0 0,0 0 0,0 0 0,-1 0 0,1 0 0,-1 0 0,1 1 0,-1-1 0,0 0 0,-1 1 0,1-1 0,0 1 0,-1-1 0,0 1 0,0-1 0,0 1 0,0 0 0,-1-1 0,1 1 0,-1-1 0,0 1 0,0-1 0,0 0 0,0 1 0,-1-1 0,1 0 0,-1 0 0,0 0 0,-3 3 0,-5 8 0,-1-1 0,0 0 0,-1-1 0,-1 0 0,0-1 0,0 0 0,-27 15 0,-5 0 0,-60 25 0,39-24 0,-1-4 0,-137 30 0,-145 0 0,273-45 0,-1-4 0,1-3 0,-142-18 0,107 0 0,1-5 0,-106-37 0,196 51 0,0 0 0,1-1 0,0 0 0,0-2 0,1-1 0,1 0 0,0-1 0,1 0 0,0-2 0,1 0 0,0 0 0,2-2 0,0 0 0,1 0 0,0-1 0,1 0 0,2-1 0,0-1 0,0 1 0,2-1 0,1-1 0,0 1 0,-3-29 0,4-38-816,5 79 267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12.618"/>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4:59.876"/>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5:00.473"/>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5:00.801"/>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5:01.697"/>
    </inkml:context>
    <inkml:brush xml:id="br0">
      <inkml:brushProperty name="width" value="0.05" units="cm"/>
      <inkml:brushProperty name="height" value="0.05" units="cm"/>
      <inkml:brushProperty name="color" value="#CC0066"/>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5:02.479"/>
    </inkml:context>
    <inkml:brush xml:id="br0">
      <inkml:brushProperty name="width" value="0.05" units="cm"/>
      <inkml:brushProperty name="height" value="0.05" units="cm"/>
      <inkml:brushProperty name="color" value="#CC0066"/>
    </inkml:brush>
  </inkml:definitions>
  <inkml:trace contextRef="#ctx0" brushRef="#br0">5 0 24575,'-4'0'0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06T09:15:03.170"/>
    </inkml:context>
    <inkml:brush xml:id="br0">
      <inkml:brushProperty name="width" value="0.05" units="cm"/>
      <inkml:brushProperty name="height" value="0.05" units="cm"/>
      <inkml:brushProperty name="color" value="#CC0066"/>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3DA40840-1AA4-4464-B19A-158DA7AE6DF4}" type="datetimeFigureOut">
              <a:rPr lang="en-GB" smtClean="0"/>
              <a:t>12/09/2021</a:t>
            </a:fld>
            <a:endParaRPr lang="en-GB"/>
          </a:p>
        </p:txBody>
      </p:sp>
      <p:sp>
        <p:nvSpPr>
          <p:cNvPr id="4" name="Slide Image Placehold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DDA95319-F779-4C48-951E-19F3855C570A}" type="slidenum">
              <a:rPr lang="en-GB" smtClean="0"/>
              <a:t>‹#›</a:t>
            </a:fld>
            <a:endParaRPr lang="en-GB"/>
          </a:p>
        </p:txBody>
      </p:sp>
    </p:spTree>
    <p:extLst>
      <p:ext uri="{BB962C8B-B14F-4D97-AF65-F5344CB8AC3E}">
        <p14:creationId xmlns:p14="http://schemas.microsoft.com/office/powerpoint/2010/main" val="379960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1</a:t>
            </a:fld>
            <a:endParaRPr lang="en-GB"/>
          </a:p>
        </p:txBody>
      </p:sp>
    </p:spTree>
    <p:extLst>
      <p:ext uri="{BB962C8B-B14F-4D97-AF65-F5344CB8AC3E}">
        <p14:creationId xmlns:p14="http://schemas.microsoft.com/office/powerpoint/2010/main" val="317334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Level 3 is with supervisor off site-up to med reg level</a:t>
            </a:r>
          </a:p>
          <a:p>
            <a:r>
              <a:rPr lang="en-GB" dirty="0"/>
              <a:t>Level 2 is with supervisor on site</a:t>
            </a:r>
          </a:p>
          <a:p>
            <a:r>
              <a:rPr lang="en-GB" dirty="0"/>
              <a:t>This is what we wanted prior to starting </a:t>
            </a:r>
            <a:r>
              <a:rPr lang="en-GB" dirty="0" err="1"/>
              <a:t>derm</a:t>
            </a:r>
            <a:r>
              <a:rPr lang="en-GB" dirty="0"/>
              <a:t> and we are not expecting to keep up to that level once trainees</a:t>
            </a:r>
          </a:p>
        </p:txBody>
      </p:sp>
      <p:sp>
        <p:nvSpPr>
          <p:cNvPr id="4" name="Slide Number Placeholder 3"/>
          <p:cNvSpPr>
            <a:spLocks noGrp="1"/>
          </p:cNvSpPr>
          <p:nvPr>
            <p:ph type="sldNum" sz="quarter" idx="5"/>
          </p:nvPr>
        </p:nvSpPr>
        <p:spPr/>
        <p:txBody>
          <a:bodyPr/>
          <a:lstStyle/>
          <a:p>
            <a:fld id="{DDA95319-F779-4C48-951E-19F3855C570A}" type="slidenum">
              <a:rPr lang="en-GB" smtClean="0"/>
              <a:t>13</a:t>
            </a:fld>
            <a:endParaRPr lang="en-GB"/>
          </a:p>
        </p:txBody>
      </p:sp>
    </p:spTree>
    <p:extLst>
      <p:ext uri="{BB962C8B-B14F-4D97-AF65-F5344CB8AC3E}">
        <p14:creationId xmlns:p14="http://schemas.microsoft.com/office/powerpoint/2010/main" val="420772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15</a:t>
            </a:fld>
            <a:endParaRPr lang="en-GB"/>
          </a:p>
        </p:txBody>
      </p:sp>
    </p:spTree>
    <p:extLst>
      <p:ext uri="{BB962C8B-B14F-4D97-AF65-F5344CB8AC3E}">
        <p14:creationId xmlns:p14="http://schemas.microsoft.com/office/powerpoint/2010/main" val="410816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16</a:t>
            </a:fld>
            <a:endParaRPr lang="en-GB"/>
          </a:p>
        </p:txBody>
      </p:sp>
    </p:spTree>
    <p:extLst>
      <p:ext uri="{BB962C8B-B14F-4D97-AF65-F5344CB8AC3E}">
        <p14:creationId xmlns:p14="http://schemas.microsoft.com/office/powerpoint/2010/main" val="2570527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fld id="{E3D0CE1D-72C6-4D8A-BA81-F678A243496F}" type="slidenum">
              <a:rPr lang="en-GB" smtClean="0"/>
              <a:t>18</a:t>
            </a:fld>
            <a:endParaRPr lang="en-GB"/>
          </a:p>
        </p:txBody>
      </p:sp>
    </p:spTree>
    <p:extLst>
      <p:ext uri="{BB962C8B-B14F-4D97-AF65-F5344CB8AC3E}">
        <p14:creationId xmlns:p14="http://schemas.microsoft.com/office/powerpoint/2010/main" val="4271556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Niall going to cover this</a:t>
            </a:r>
          </a:p>
        </p:txBody>
      </p:sp>
      <p:sp>
        <p:nvSpPr>
          <p:cNvPr id="4" name="Slide Number Placeholder 3"/>
          <p:cNvSpPr>
            <a:spLocks noGrp="1"/>
          </p:cNvSpPr>
          <p:nvPr>
            <p:ph type="sldNum" sz="quarter" idx="5"/>
          </p:nvPr>
        </p:nvSpPr>
        <p:spPr/>
        <p:txBody>
          <a:bodyPr/>
          <a:lstStyle/>
          <a:p>
            <a:fld id="{DDA95319-F779-4C48-951E-19F3855C570A}" type="slidenum">
              <a:rPr lang="en-GB" smtClean="0"/>
              <a:t>19</a:t>
            </a:fld>
            <a:endParaRPr lang="en-GB"/>
          </a:p>
        </p:txBody>
      </p:sp>
    </p:spTree>
    <p:extLst>
      <p:ext uri="{BB962C8B-B14F-4D97-AF65-F5344CB8AC3E}">
        <p14:creationId xmlns:p14="http://schemas.microsoft.com/office/powerpoint/2010/main" val="352890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D0CE1D-72C6-4D8A-BA81-F678A243496F}" type="slidenum">
              <a:rPr lang="en-GB" smtClean="0"/>
              <a:t>20</a:t>
            </a:fld>
            <a:endParaRPr lang="en-GB"/>
          </a:p>
        </p:txBody>
      </p:sp>
    </p:spTree>
    <p:extLst>
      <p:ext uri="{BB962C8B-B14F-4D97-AF65-F5344CB8AC3E}">
        <p14:creationId xmlns:p14="http://schemas.microsoft.com/office/powerpoint/2010/main" val="161120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3D0CE1D-72C6-4D8A-BA81-F678A243496F}" type="slidenum">
              <a:rPr lang="en-GB" smtClean="0"/>
              <a:t>21</a:t>
            </a:fld>
            <a:endParaRPr lang="en-GB"/>
          </a:p>
        </p:txBody>
      </p:sp>
    </p:spTree>
    <p:extLst>
      <p:ext uri="{BB962C8B-B14F-4D97-AF65-F5344CB8AC3E}">
        <p14:creationId xmlns:p14="http://schemas.microsoft.com/office/powerpoint/2010/main" val="231482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endParaRPr lang="en-GB" dirty="0">
              <a:cs typeface="Calibri"/>
            </a:endParaRPr>
          </a:p>
        </p:txBody>
      </p:sp>
      <p:sp>
        <p:nvSpPr>
          <p:cNvPr id="4" name="Slide Number Placeholder 3"/>
          <p:cNvSpPr>
            <a:spLocks noGrp="1"/>
          </p:cNvSpPr>
          <p:nvPr>
            <p:ph type="sldNum" sz="quarter" idx="5"/>
          </p:nvPr>
        </p:nvSpPr>
        <p:spPr/>
        <p:txBody>
          <a:bodyPr/>
          <a:lstStyle/>
          <a:p>
            <a:fld id="{DDA95319-F779-4C48-951E-19F3855C570A}" type="slidenum">
              <a:rPr lang="en-GB" smtClean="0"/>
              <a:t>23</a:t>
            </a:fld>
            <a:endParaRPr lang="en-GB"/>
          </a:p>
        </p:txBody>
      </p:sp>
    </p:spTree>
    <p:extLst>
      <p:ext uri="{BB962C8B-B14F-4D97-AF65-F5344CB8AC3E}">
        <p14:creationId xmlns:p14="http://schemas.microsoft.com/office/powerpoint/2010/main" val="423870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24</a:t>
            </a:fld>
            <a:endParaRPr lang="en-GB"/>
          </a:p>
        </p:txBody>
      </p:sp>
    </p:spTree>
    <p:extLst>
      <p:ext uri="{BB962C8B-B14F-4D97-AF65-F5344CB8AC3E}">
        <p14:creationId xmlns:p14="http://schemas.microsoft.com/office/powerpoint/2010/main" val="3387936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900" dirty="0">
              <a:latin typeface="Calibri"/>
              <a:ea typeface="Times New Roman" panose="02020603050405020304" pitchFamily="18" charset="0"/>
              <a:cs typeface="Calibri"/>
            </a:endParaRPr>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26</a:t>
            </a:fld>
            <a:endParaRPr lang="en-GB"/>
          </a:p>
        </p:txBody>
      </p:sp>
    </p:spTree>
    <p:extLst>
      <p:ext uri="{BB962C8B-B14F-4D97-AF65-F5344CB8AC3E}">
        <p14:creationId xmlns:p14="http://schemas.microsoft.com/office/powerpoint/2010/main" val="424691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3</a:t>
            </a:fld>
            <a:endParaRPr lang="en-GB"/>
          </a:p>
        </p:txBody>
      </p:sp>
    </p:spTree>
    <p:extLst>
      <p:ext uri="{BB962C8B-B14F-4D97-AF65-F5344CB8AC3E}">
        <p14:creationId xmlns:p14="http://schemas.microsoft.com/office/powerpoint/2010/main" val="3241185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dirty="0">
                <a:solidFill>
                  <a:srgbClr val="201F1E"/>
                </a:solidFill>
                <a:effectLst/>
                <a:latin typeface="Calibri" panose="020F0502020204030204" pitchFamily="34" charset="0"/>
              </a:rPr>
              <a:t>Different to what I said last time </a:t>
            </a:r>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27</a:t>
            </a:fld>
            <a:endParaRPr lang="en-GB"/>
          </a:p>
        </p:txBody>
      </p:sp>
    </p:spTree>
    <p:extLst>
      <p:ext uri="{BB962C8B-B14F-4D97-AF65-F5344CB8AC3E}">
        <p14:creationId xmlns:p14="http://schemas.microsoft.com/office/powerpoint/2010/main" val="380476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29</a:t>
            </a:fld>
            <a:endParaRPr lang="en-GB"/>
          </a:p>
        </p:txBody>
      </p:sp>
    </p:spTree>
    <p:extLst>
      <p:ext uri="{BB962C8B-B14F-4D97-AF65-F5344CB8AC3E}">
        <p14:creationId xmlns:p14="http://schemas.microsoft.com/office/powerpoint/2010/main" val="244712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None/>
            </a:pPr>
            <a:endParaRPr lang="en-GB" sz="1200" dirty="0">
              <a:effectLst/>
              <a:latin typeface="Calibri" panose="020F0502020204030204" pitchFamily="34" charset="0"/>
              <a:ea typeface="Calibri" panose="020F0502020204030204" pitchFamily="34" charset="0"/>
              <a:cs typeface="Calibri"/>
            </a:endParaRPr>
          </a:p>
          <a:p>
            <a:endParaRPr lang="en-GB" sz="1050" b="0" i="0" u="none" strike="noStrike" baseline="0" dirty="0">
              <a:solidFill>
                <a:schemeClr val="tx1">
                  <a:alpha val="80000"/>
                </a:schemeClr>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30</a:t>
            </a:fld>
            <a:endParaRPr lang="en-GB"/>
          </a:p>
        </p:txBody>
      </p:sp>
    </p:spTree>
    <p:extLst>
      <p:ext uri="{BB962C8B-B14F-4D97-AF65-F5344CB8AC3E}">
        <p14:creationId xmlns:p14="http://schemas.microsoft.com/office/powerpoint/2010/main" val="125077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not failed your ST3 year because you now do not have something that you need, but just need to have it in place for the next ARCP</a:t>
            </a:r>
          </a:p>
          <a:p>
            <a:endParaRPr lang="en-GB" sz="1050" b="0" i="0" u="none" strike="noStrike" baseline="0" dirty="0">
              <a:solidFill>
                <a:schemeClr val="tx1">
                  <a:alpha val="80000"/>
                </a:schemeClr>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31</a:t>
            </a:fld>
            <a:endParaRPr lang="en-GB"/>
          </a:p>
        </p:txBody>
      </p:sp>
    </p:spTree>
    <p:extLst>
      <p:ext uri="{BB962C8B-B14F-4D97-AF65-F5344CB8AC3E}">
        <p14:creationId xmlns:p14="http://schemas.microsoft.com/office/powerpoint/2010/main" val="153219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32</a:t>
            </a:fld>
            <a:endParaRPr lang="en-GB"/>
          </a:p>
        </p:txBody>
      </p:sp>
    </p:spTree>
    <p:extLst>
      <p:ext uri="{BB962C8B-B14F-4D97-AF65-F5344CB8AC3E}">
        <p14:creationId xmlns:p14="http://schemas.microsoft.com/office/powerpoint/2010/main" val="409894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D0CE1D-72C6-4D8A-BA81-F678A243496F}" type="slidenum">
              <a:rPr lang="en-GB" smtClean="0"/>
              <a:t>34</a:t>
            </a:fld>
            <a:endParaRPr lang="en-GB"/>
          </a:p>
        </p:txBody>
      </p:sp>
    </p:spTree>
    <p:extLst>
      <p:ext uri="{BB962C8B-B14F-4D97-AF65-F5344CB8AC3E}">
        <p14:creationId xmlns:p14="http://schemas.microsoft.com/office/powerpoint/2010/main" val="154773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5</a:t>
            </a:fld>
            <a:endParaRPr lang="en-GB"/>
          </a:p>
        </p:txBody>
      </p:sp>
    </p:spTree>
    <p:extLst>
      <p:ext uri="{BB962C8B-B14F-4D97-AF65-F5344CB8AC3E}">
        <p14:creationId xmlns:p14="http://schemas.microsoft.com/office/powerpoint/2010/main" val="50470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6</a:t>
            </a:fld>
            <a:endParaRPr lang="en-GB"/>
          </a:p>
        </p:txBody>
      </p:sp>
    </p:spTree>
    <p:extLst>
      <p:ext uri="{BB962C8B-B14F-4D97-AF65-F5344CB8AC3E}">
        <p14:creationId xmlns:p14="http://schemas.microsoft.com/office/powerpoint/2010/main" val="2590346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7</a:t>
            </a:fld>
            <a:endParaRPr lang="en-GB"/>
          </a:p>
        </p:txBody>
      </p:sp>
    </p:spTree>
    <p:extLst>
      <p:ext uri="{BB962C8B-B14F-4D97-AF65-F5344CB8AC3E}">
        <p14:creationId xmlns:p14="http://schemas.microsoft.com/office/powerpoint/2010/main" val="144607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3595" rtl="0" eaLnBrk="1" fontAlgn="auto" latinLnBrk="0" hangingPunct="1">
              <a:lnSpc>
                <a:spcPct val="100000"/>
              </a:lnSpc>
              <a:spcBef>
                <a:spcPts val="0"/>
              </a:spcBef>
              <a:spcAft>
                <a:spcPts val="0"/>
              </a:spcAft>
              <a:buClrTx/>
              <a:buSzTx/>
              <a:buFontTx/>
              <a:buNone/>
              <a:tabLst/>
              <a:defRPr/>
            </a:pPr>
            <a:endParaRPr lang="en-GB" sz="1300" dirty="0">
              <a:cs typeface="Calibri"/>
            </a:endParaRPr>
          </a:p>
        </p:txBody>
      </p:sp>
      <p:sp>
        <p:nvSpPr>
          <p:cNvPr id="4" name="Slide Number Placeholder 3"/>
          <p:cNvSpPr>
            <a:spLocks noGrp="1"/>
          </p:cNvSpPr>
          <p:nvPr>
            <p:ph type="sldNum" sz="quarter" idx="10"/>
          </p:nvPr>
        </p:nvSpPr>
        <p:spPr/>
        <p:txBody>
          <a:bodyPr/>
          <a:lstStyle/>
          <a:p>
            <a:fld id="{E3D0CE1D-72C6-4D8A-BA81-F678A243496F}" type="slidenum">
              <a:rPr lang="en-GB" smtClean="0"/>
              <a:t>8</a:t>
            </a:fld>
            <a:endParaRPr lang="en-GB"/>
          </a:p>
        </p:txBody>
      </p:sp>
    </p:spTree>
    <p:extLst>
      <p:ext uri="{BB962C8B-B14F-4D97-AF65-F5344CB8AC3E}">
        <p14:creationId xmlns:p14="http://schemas.microsoft.com/office/powerpoint/2010/main" val="259377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D0CE1D-72C6-4D8A-BA81-F678A243496F}" type="slidenum">
              <a:rPr lang="en-GB" smtClean="0"/>
              <a:t>9</a:t>
            </a:fld>
            <a:endParaRPr lang="en-GB"/>
          </a:p>
        </p:txBody>
      </p:sp>
    </p:spTree>
    <p:extLst>
      <p:ext uri="{BB962C8B-B14F-4D97-AF65-F5344CB8AC3E}">
        <p14:creationId xmlns:p14="http://schemas.microsoft.com/office/powerpoint/2010/main" val="2257368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A95319-F779-4C48-951E-19F3855C570A}" type="slidenum">
              <a:rPr lang="en-GB" smtClean="0"/>
              <a:t>11</a:t>
            </a:fld>
            <a:endParaRPr lang="en-GB"/>
          </a:p>
        </p:txBody>
      </p:sp>
    </p:spTree>
    <p:extLst>
      <p:ext uri="{BB962C8B-B14F-4D97-AF65-F5344CB8AC3E}">
        <p14:creationId xmlns:p14="http://schemas.microsoft.com/office/powerpoint/2010/main" val="20974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DDA95319-F779-4C48-951E-19F3855C570A}" type="slidenum">
              <a:rPr lang="en-GB" smtClean="0"/>
              <a:t>12</a:t>
            </a:fld>
            <a:endParaRPr lang="en-GB"/>
          </a:p>
        </p:txBody>
      </p:sp>
    </p:spTree>
    <p:extLst>
      <p:ext uri="{BB962C8B-B14F-4D97-AF65-F5344CB8AC3E}">
        <p14:creationId xmlns:p14="http://schemas.microsoft.com/office/powerpoint/2010/main" val="354030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C9DB8A-4A48-46FC-BCC8-13200EE387E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27638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DB8A-4A48-46FC-BCC8-13200EE387E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106833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DB8A-4A48-46FC-BCC8-13200EE387E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1057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DB8A-4A48-46FC-BCC8-13200EE387E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281332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9DB8A-4A48-46FC-BCC8-13200EE387E6}" type="datetimeFigureOut">
              <a:rPr lang="en-GB" smtClean="0"/>
              <a:t>12/09/2021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1015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C9DB8A-4A48-46FC-BCC8-13200EE387E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17368514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C9DB8A-4A48-46FC-BCC8-13200EE387E6}" type="datetimeFigureOut">
              <a:rPr lang="en-GB" smtClean="0"/>
              <a:t>12/09/2021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423340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C9DB8A-4A48-46FC-BCC8-13200EE387E6}" type="datetimeFigureOut">
              <a:rPr lang="en-GB" smtClean="0"/>
              <a:t>12/09/2021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61589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C9DB8A-4A48-46FC-BCC8-13200EE387E6}" type="datetimeFigureOut">
              <a:rPr lang="en-GB" smtClean="0"/>
              <a:t>12/09/2021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414715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C9DB8A-4A48-46FC-BCC8-13200EE387E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24472544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C9DB8A-4A48-46FC-BCC8-13200EE387E6}" type="datetimeFigureOut">
              <a:rPr lang="en-GB" smtClean="0"/>
              <a:t>12/09/2021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67BE99-365A-4F8D-BD2D-F49D9F7C04FA}" type="slidenum">
              <a:rPr lang="en-GB" smtClean="0"/>
              <a:t>‹#›</a:t>
            </a:fld>
            <a:endParaRPr lang="en-GB"/>
          </a:p>
        </p:txBody>
      </p:sp>
    </p:spTree>
    <p:extLst>
      <p:ext uri="{BB962C8B-B14F-4D97-AF65-F5344CB8AC3E}">
        <p14:creationId xmlns:p14="http://schemas.microsoft.com/office/powerpoint/2010/main" val="3054827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9DB8A-4A48-46FC-BCC8-13200EE387E6}" type="datetimeFigureOut">
              <a:rPr lang="en-GB" smtClean="0"/>
              <a:t>12/09/2021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7BE99-365A-4F8D-BD2D-F49D9F7C04FA}" type="slidenum">
              <a:rPr lang="en-GB" smtClean="0"/>
              <a:t>‹#›</a:t>
            </a:fld>
            <a:endParaRPr lang="en-GB"/>
          </a:p>
        </p:txBody>
      </p:sp>
    </p:spTree>
    <p:extLst>
      <p:ext uri="{BB962C8B-B14F-4D97-AF65-F5344CB8AC3E}">
        <p14:creationId xmlns:p14="http://schemas.microsoft.com/office/powerpoint/2010/main" val="53235531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5.xml"/><Relationship Id="rId5" Type="http://schemas.openxmlformats.org/officeDocument/2006/relationships/image" Target="../media/image12.png"/><Relationship Id="rId4" Type="http://schemas.openxmlformats.org/officeDocument/2006/relationships/customXml" Target="../ink/ink14.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7.xml"/><Relationship Id="rId7" Type="http://schemas.openxmlformats.org/officeDocument/2006/relationships/customXml" Target="../ink/ink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8.xml"/><Relationship Id="rId4" Type="http://schemas.openxmlformats.org/officeDocument/2006/relationships/image" Target="../media/image16.png"/><Relationship Id="rId9" Type="http://schemas.openxmlformats.org/officeDocument/2006/relationships/customXml" Target="../ink/ink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customXml" Target="../ink/ink22.xml"/><Relationship Id="rId7"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image" Target="../media/image22.png"/><Relationship Id="rId5" Type="http://schemas.openxmlformats.org/officeDocument/2006/relationships/image" Target="../media/image15.png"/><Relationship Id="rId10" Type="http://schemas.openxmlformats.org/officeDocument/2006/relationships/customXml" Target="../ink/ink25.xml"/><Relationship Id="rId4" Type="http://schemas.openxmlformats.org/officeDocument/2006/relationships/image" Target="../media/image18.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customXml" Target="../ink/ink28.xml"/><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ustomXml" Target="../ink/ink27.xml"/><Relationship Id="rId5" Type="http://schemas.openxmlformats.org/officeDocument/2006/relationships/image" Target="../media/image27.png"/><Relationship Id="rId4" Type="http://schemas.openxmlformats.org/officeDocument/2006/relationships/customXml" Target="../ink/ink26.xml"/><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34.xml"/><Relationship Id="rId18" Type="http://schemas.openxmlformats.org/officeDocument/2006/relationships/image" Target="../media/image4.png"/><Relationship Id="rId3" Type="http://schemas.openxmlformats.org/officeDocument/2006/relationships/customXml" Target="../ink/ink29.xml"/><Relationship Id="rId7" Type="http://schemas.openxmlformats.org/officeDocument/2006/relationships/customXml" Target="../ink/ink31.xml"/><Relationship Id="rId12" Type="http://schemas.openxmlformats.org/officeDocument/2006/relationships/image" Target="../media/image22.png"/><Relationship Id="rId17" Type="http://schemas.openxmlformats.org/officeDocument/2006/relationships/customXml" Target="../ink/ink36.xml"/><Relationship Id="rId2" Type="http://schemas.openxmlformats.org/officeDocument/2006/relationships/image" Target="../media/image30.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00.png"/><Relationship Id="rId11" Type="http://schemas.openxmlformats.org/officeDocument/2006/relationships/customXml" Target="../ink/ink33.xml"/><Relationship Id="rId5" Type="http://schemas.openxmlformats.org/officeDocument/2006/relationships/customXml" Target="../ink/ink30.xml"/><Relationship Id="rId15" Type="http://schemas.openxmlformats.org/officeDocument/2006/relationships/customXml" Target="../ink/ink35.xml"/><Relationship Id="rId10" Type="http://schemas.openxmlformats.org/officeDocument/2006/relationships/image" Target="../media/image32.png"/><Relationship Id="rId4" Type="http://schemas.openxmlformats.org/officeDocument/2006/relationships/image" Target="../media/image290.png"/><Relationship Id="rId9" Type="http://schemas.openxmlformats.org/officeDocument/2006/relationships/customXml" Target="../ink/ink32.xml"/><Relationship Id="rId14" Type="http://schemas.openxmlformats.org/officeDocument/2006/relationships/image" Target="../media/image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4.png"/><Relationship Id="rId7" Type="http://schemas.openxmlformats.org/officeDocument/2006/relationships/customXml" Target="../ink/ink5.xml"/><Relationship Id="rId12" Type="http://schemas.openxmlformats.org/officeDocument/2006/relationships/customXml" Target="../ink/ink9.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customXml" Target="../ink/ink8.xml"/><Relationship Id="rId4" Type="http://schemas.openxmlformats.org/officeDocument/2006/relationships/customXml" Target="../ink/ink3.xml"/><Relationship Id="rId9" Type="http://schemas.openxmlformats.org/officeDocument/2006/relationships/customXml" Target="../ink/ink7.xml"/></Relationships>
</file>

<file path=ppt/slides/_rels/slide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png"/><Relationship Id="rId7" Type="http://schemas.openxmlformats.org/officeDocument/2006/relationships/customXml" Target="../ink/ink1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80.png"/><Relationship Id="rId4" Type="http://schemas.openxmlformats.org/officeDocument/2006/relationships/image" Target="../media/image7.png"/><Relationship Id="rId9" Type="http://schemas.openxmlformats.org/officeDocument/2006/relationships/customXml" Target="../ink/ink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DD49674-053A-4EE5-8FB4-77EC2AE0D520}"/>
              </a:ext>
            </a:extLst>
          </p:cNvPr>
          <p:cNvSpPr>
            <a:spLocks noGrp="1"/>
          </p:cNvSpPr>
          <p:nvPr>
            <p:ph type="ctrTitle"/>
          </p:nvPr>
        </p:nvSpPr>
        <p:spPr>
          <a:xfrm>
            <a:off x="3880430" y="583345"/>
            <a:ext cx="7160357" cy="4164820"/>
          </a:xfrm>
        </p:spPr>
        <p:txBody>
          <a:bodyPr anchor="t">
            <a:normAutofit/>
          </a:bodyPr>
          <a:lstStyle/>
          <a:p>
            <a:pPr algn="r"/>
            <a:r>
              <a:rPr lang="en-GB" sz="8000">
                <a:solidFill>
                  <a:srgbClr val="FFFFFF"/>
                </a:solidFill>
              </a:rPr>
              <a:t>New Dermatology Curriculum 2021</a:t>
            </a:r>
          </a:p>
        </p:txBody>
      </p:sp>
      <p:sp>
        <p:nvSpPr>
          <p:cNvPr id="3" name="Subtitle 2">
            <a:extLst>
              <a:ext uri="{FF2B5EF4-FFF2-40B4-BE49-F238E27FC236}">
                <a16:creationId xmlns:a16="http://schemas.microsoft.com/office/drawing/2014/main" id="{22615D78-581A-44D1-888F-41D4873F0188}"/>
              </a:ext>
            </a:extLst>
          </p:cNvPr>
          <p:cNvSpPr>
            <a:spLocks noGrp="1"/>
          </p:cNvSpPr>
          <p:nvPr>
            <p:ph type="subTitle" idx="1"/>
          </p:nvPr>
        </p:nvSpPr>
        <p:spPr>
          <a:xfrm>
            <a:off x="1208228" y="4748166"/>
            <a:ext cx="8578699" cy="1728834"/>
          </a:xfrm>
        </p:spPr>
        <p:txBody>
          <a:bodyPr>
            <a:normAutofit fontScale="62500" lnSpcReduction="20000"/>
          </a:bodyPr>
          <a:lstStyle/>
          <a:p>
            <a:pPr algn="l"/>
            <a:r>
              <a:rPr lang="en-GB" sz="3800" dirty="0">
                <a:solidFill>
                  <a:srgbClr val="FFFFFF"/>
                </a:solidFill>
              </a:rPr>
              <a:t>Dr Sarah Cockayne</a:t>
            </a:r>
          </a:p>
          <a:p>
            <a:pPr algn="l"/>
            <a:r>
              <a:rPr lang="en-GB" sz="3800" dirty="0">
                <a:solidFill>
                  <a:srgbClr val="FFFFFF"/>
                </a:solidFill>
              </a:rPr>
              <a:t>Curriculum Lead SAC</a:t>
            </a:r>
          </a:p>
          <a:p>
            <a:pPr algn="l"/>
            <a:r>
              <a:rPr lang="en-GB" sz="3800" dirty="0">
                <a:solidFill>
                  <a:srgbClr val="FFFFFF"/>
                </a:solidFill>
              </a:rPr>
              <a:t>No conflicts of interest </a:t>
            </a:r>
          </a:p>
          <a:p>
            <a:pPr algn="l"/>
            <a:r>
              <a:rPr lang="en-GB" sz="3800" dirty="0">
                <a:solidFill>
                  <a:srgbClr val="FFFFFF"/>
                </a:solidFill>
              </a:rPr>
              <a:t>At request BAD-please do not record or photograph  these slides!</a:t>
            </a:r>
          </a:p>
          <a:p>
            <a:pPr algn="l"/>
            <a:endParaRPr lang="en-GB" sz="500" dirty="0">
              <a:solidFill>
                <a:srgbClr val="FFFFFF"/>
              </a:solidFill>
            </a:endParaRPr>
          </a:p>
          <a:p>
            <a:pPr algn="l"/>
            <a:endParaRPr lang="en-GB" sz="500" dirty="0">
              <a:solidFill>
                <a:srgbClr val="FFFFFF"/>
              </a:solidFill>
            </a:endParaRPr>
          </a:p>
        </p:txBody>
      </p:sp>
      <p:sp>
        <p:nvSpPr>
          <p:cNvPr id="1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9"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7"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9"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5865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0D523FF7-9249-4329-9684-AE943ABD9D3C}"/>
              </a:ext>
            </a:extLst>
          </p:cNvPr>
          <p:cNvSpPr>
            <a:spLocks noGrp="1"/>
          </p:cNvSpPr>
          <p:nvPr>
            <p:ph type="title"/>
          </p:nvPr>
        </p:nvSpPr>
        <p:spPr>
          <a:xfrm>
            <a:off x="753925" y="1781175"/>
            <a:ext cx="10684151" cy="1838325"/>
          </a:xfrm>
        </p:spPr>
        <p:txBody>
          <a:bodyPr vert="horz" lIns="91440" tIns="45720" rIns="91440" bIns="45720" rtlCol="0" anchor="ctr">
            <a:normAutofit/>
          </a:bodyPr>
          <a:lstStyle/>
          <a:p>
            <a:pPr algn="ctr"/>
            <a:r>
              <a:rPr lang="en-US" sz="4300" kern="1200" dirty="0">
                <a:solidFill>
                  <a:srgbClr val="FFFFFF"/>
                </a:solidFill>
                <a:latin typeface="+mj-lt"/>
                <a:ea typeface="+mj-ea"/>
                <a:cs typeface="+mj-cs"/>
              </a:rPr>
              <a:t>Changes</a:t>
            </a:r>
            <a:br>
              <a:rPr lang="en-US" sz="4300" kern="1200" dirty="0">
                <a:solidFill>
                  <a:srgbClr val="FFFFFF"/>
                </a:solidFill>
                <a:latin typeface="+mj-lt"/>
                <a:ea typeface="+mj-ea"/>
                <a:cs typeface="+mj-cs"/>
              </a:rPr>
            </a:br>
            <a:r>
              <a:rPr lang="en-US" sz="4300" kern="1200" dirty="0">
                <a:solidFill>
                  <a:srgbClr val="FFFFFF"/>
                </a:solidFill>
                <a:latin typeface="+mj-lt"/>
                <a:ea typeface="+mj-ea"/>
                <a:cs typeface="+mj-cs"/>
              </a:rPr>
              <a:t>1. Entry into training</a:t>
            </a:r>
          </a:p>
        </p:txBody>
      </p:sp>
      <p:sp>
        <p:nvSpPr>
          <p:cNvPr id="3" name="Text Placeholder 2">
            <a:extLst>
              <a:ext uri="{FF2B5EF4-FFF2-40B4-BE49-F238E27FC236}">
                <a16:creationId xmlns:a16="http://schemas.microsoft.com/office/drawing/2014/main" id="{0CD3B204-C839-4236-8508-E74D1399DABC}"/>
              </a:ext>
            </a:extLst>
          </p:cNvPr>
          <p:cNvSpPr>
            <a:spLocks noGrp="1"/>
          </p:cNvSpPr>
          <p:nvPr>
            <p:ph type="body" idx="1"/>
          </p:nvPr>
        </p:nvSpPr>
        <p:spPr>
          <a:xfrm>
            <a:off x="1171575" y="4473360"/>
            <a:ext cx="9469211" cy="865639"/>
          </a:xfrm>
        </p:spPr>
        <p:txBody>
          <a:bodyPr vert="horz" lIns="91440" tIns="45720" rIns="91440" bIns="45720" rtlCol="0" anchor="ctr">
            <a:normAutofit/>
          </a:bodyPr>
          <a:lstStyle/>
          <a:p>
            <a:pPr algn="ctr"/>
            <a:endParaRPr lang="en-US" sz="2800" kern="1200">
              <a:solidFill>
                <a:srgbClr val="000000"/>
              </a:solidFill>
              <a:latin typeface="+mn-lt"/>
              <a:ea typeface="+mn-ea"/>
              <a:cs typeface="+mn-cs"/>
            </a:endParaRPr>
          </a:p>
        </p:txBody>
      </p:sp>
    </p:spTree>
    <p:extLst>
      <p:ext uri="{BB962C8B-B14F-4D97-AF65-F5344CB8AC3E}">
        <p14:creationId xmlns:p14="http://schemas.microsoft.com/office/powerpoint/2010/main" val="72647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B1EAB1B-D70D-4FBD-B5E9-B1A7F0C52FFD}"/>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Entry into training</a:t>
            </a:r>
          </a:p>
        </p:txBody>
      </p:sp>
      <p:sp>
        <p:nvSpPr>
          <p:cNvPr id="3" name="Content Placeholder 2">
            <a:extLst>
              <a:ext uri="{FF2B5EF4-FFF2-40B4-BE49-F238E27FC236}">
                <a16:creationId xmlns:a16="http://schemas.microsoft.com/office/drawing/2014/main" id="{FA798876-CE20-43D0-A886-A62774F7E97D}"/>
              </a:ext>
            </a:extLst>
          </p:cNvPr>
          <p:cNvSpPr>
            <a:spLocks noGrp="1"/>
          </p:cNvSpPr>
          <p:nvPr>
            <p:ph idx="1"/>
          </p:nvPr>
        </p:nvSpPr>
        <p:spPr>
          <a:xfrm>
            <a:off x="1367624" y="2177170"/>
            <a:ext cx="9708995" cy="4521804"/>
          </a:xfrm>
        </p:spPr>
        <p:txBody>
          <a:bodyPr anchor="ctr">
            <a:normAutofit/>
          </a:bodyPr>
          <a:lstStyle/>
          <a:p>
            <a:pPr marL="0" indent="0">
              <a:buNone/>
            </a:pPr>
            <a:r>
              <a:rPr lang="en-GB" sz="1900" u="sng" dirty="0"/>
              <a:t>Entry into Specialty Medical training-Groups 1 and 2 from 2019 (Shape of training)</a:t>
            </a:r>
          </a:p>
          <a:p>
            <a:r>
              <a:rPr lang="en-GB" sz="1900" dirty="0"/>
              <a:t>GROUP 1–most specialties 3 </a:t>
            </a:r>
            <a:r>
              <a:rPr lang="en-GB" sz="1900" dirty="0" err="1"/>
              <a:t>yrs</a:t>
            </a:r>
            <a:r>
              <a:rPr lang="en-GB" sz="1900" dirty="0"/>
              <a:t> Internal Medicine stage 1 training, then specialise. Dual accredit medicine &amp; specialty to deliver more general medical care </a:t>
            </a:r>
          </a:p>
          <a:p>
            <a:r>
              <a:rPr lang="en-GB" sz="1900" dirty="0">
                <a:solidFill>
                  <a:srgbClr val="FF0000"/>
                </a:solidFill>
              </a:rPr>
              <a:t>GROUP 2</a:t>
            </a:r>
            <a:r>
              <a:rPr lang="en-GB" sz="1900" dirty="0"/>
              <a:t>-Dermatology sits within this group. Single accreditation in Dermatology only, with </a:t>
            </a:r>
            <a:r>
              <a:rPr lang="en-GB" sz="1900" b="1" dirty="0"/>
              <a:t>2 years </a:t>
            </a:r>
            <a:r>
              <a:rPr lang="en-GB" sz="1900" dirty="0"/>
              <a:t>stage 1 internal medicine prior to entry </a:t>
            </a:r>
          </a:p>
          <a:p>
            <a:pPr marL="0" indent="0">
              <a:buNone/>
            </a:pPr>
            <a:endParaRPr lang="en-GB" sz="1900" u="sng" dirty="0"/>
          </a:p>
          <a:p>
            <a:pPr marL="0" indent="0">
              <a:buNone/>
            </a:pPr>
            <a:r>
              <a:rPr lang="en-GB" sz="1900" u="sng" dirty="0"/>
              <a:t>Qualifications prior to entry</a:t>
            </a:r>
          </a:p>
          <a:p>
            <a:pPr>
              <a:spcAft>
                <a:spcPts val="800"/>
              </a:spcAft>
            </a:pPr>
            <a:r>
              <a:rPr lang="en-GB" sz="1900" dirty="0">
                <a:effectLst/>
                <a:latin typeface="Calibri" panose="020F0502020204030204" pitchFamily="34" charset="0"/>
                <a:ea typeface="Calibri" panose="020F0502020204030204" pitchFamily="34" charset="0"/>
                <a:cs typeface="Calibri" panose="020F0502020204030204" pitchFamily="34" charset="0"/>
              </a:rPr>
              <a:t>MRCP and MRCPCH were previous routes of entry &amp; are retained</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900" dirty="0">
                <a:solidFill>
                  <a:srgbClr val="FF0000"/>
                </a:solidFill>
                <a:effectLst/>
                <a:latin typeface="Calibri" panose="020F0502020204030204" pitchFamily="34" charset="0"/>
                <a:ea typeface="Calibri" panose="020F0502020204030204" pitchFamily="34" charset="0"/>
              </a:rPr>
              <a:t>MRCS </a:t>
            </a:r>
            <a:r>
              <a:rPr lang="en-GB" sz="1900" dirty="0">
                <a:effectLst/>
                <a:latin typeface="Calibri" panose="020F0502020204030204" pitchFamily="34" charset="0"/>
                <a:ea typeface="Calibri" panose="020F0502020204030204" pitchFamily="34" charset="0"/>
              </a:rPr>
              <a:t>has been added following advice from </a:t>
            </a:r>
            <a:r>
              <a:rPr lang="en-GB" sz="1900" dirty="0">
                <a:latin typeface="Calibri" panose="020F0502020204030204" pitchFamily="34" charset="0"/>
                <a:ea typeface="Calibri" panose="020F0502020204030204" pitchFamily="34" charset="0"/>
              </a:rPr>
              <a:t>Shape of Training panel </a:t>
            </a:r>
            <a:r>
              <a:rPr lang="en-GB" sz="1900" dirty="0">
                <a:effectLst/>
                <a:latin typeface="Calibri" panose="020F0502020204030204" pitchFamily="34" charset="0"/>
                <a:ea typeface="Calibri" panose="020F0502020204030204" pitchFamily="34" charset="0"/>
              </a:rPr>
              <a:t> (WITH medical experience)</a:t>
            </a:r>
            <a:endParaRPr lang="en-GB" sz="1900" dirty="0"/>
          </a:p>
        </p:txBody>
      </p:sp>
    </p:spTree>
    <p:extLst>
      <p:ext uri="{BB962C8B-B14F-4D97-AF65-F5344CB8AC3E}">
        <p14:creationId xmlns:p14="http://schemas.microsoft.com/office/powerpoint/2010/main" val="130303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1E5BC6E-13C3-4EFE-9565-C304B38EEDA1}"/>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MRCPCH and MRCS entry criteria</a:t>
            </a:r>
            <a:br>
              <a:rPr lang="en-GB" sz="4000" dirty="0">
                <a:solidFill>
                  <a:srgbClr val="FFFFFF"/>
                </a:solidFill>
              </a:rPr>
            </a:br>
            <a:r>
              <a:rPr lang="en-GB" sz="4000" dirty="0">
                <a:solidFill>
                  <a:srgbClr val="FFFFFF"/>
                </a:solidFill>
              </a:rPr>
              <a:t>-medical experience</a:t>
            </a:r>
          </a:p>
        </p:txBody>
      </p:sp>
      <p:sp>
        <p:nvSpPr>
          <p:cNvPr id="3" name="Content Placeholder 2">
            <a:extLst>
              <a:ext uri="{FF2B5EF4-FFF2-40B4-BE49-F238E27FC236}">
                <a16:creationId xmlns:a16="http://schemas.microsoft.com/office/drawing/2014/main" id="{9FBA3E94-F96A-4BA7-BEE1-AFCF36389CF5}"/>
              </a:ext>
            </a:extLst>
          </p:cNvPr>
          <p:cNvSpPr>
            <a:spLocks noGrp="1"/>
          </p:cNvSpPr>
          <p:nvPr>
            <p:ph idx="1"/>
          </p:nvPr>
        </p:nvSpPr>
        <p:spPr>
          <a:xfrm>
            <a:off x="1367624" y="2490436"/>
            <a:ext cx="9708995" cy="3948464"/>
          </a:xfrm>
        </p:spPr>
        <p:txBody>
          <a:bodyPr anchor="ctr">
            <a:normAutofit/>
          </a:bodyPr>
          <a:lstStyle/>
          <a:p>
            <a:pPr marL="0" lvl="0" indent="0">
              <a:spcAft>
                <a:spcPts val="800"/>
              </a:spcAft>
              <a:buNone/>
            </a:pPr>
            <a:r>
              <a:rPr lang="en-GB" sz="2400" dirty="0">
                <a:effectLst/>
                <a:latin typeface="Calibri" panose="020F0502020204030204" pitchFamily="34" charset="0"/>
                <a:ea typeface="Times New Roman" panose="02020603050405020304" pitchFamily="18" charset="0"/>
              </a:rPr>
              <a:t>Satisfactory completion 3 </a:t>
            </a:r>
            <a:r>
              <a:rPr lang="en-GB" sz="2400" dirty="0" err="1">
                <a:effectLst/>
                <a:latin typeface="Calibri" panose="020F0502020204030204" pitchFamily="34" charset="0"/>
                <a:ea typeface="Times New Roman" panose="02020603050405020304" pitchFamily="18" charset="0"/>
              </a:rPr>
              <a:t>yrs</a:t>
            </a:r>
            <a:r>
              <a:rPr lang="en-GB" sz="2400" dirty="0">
                <a:effectLst/>
                <a:latin typeface="Calibri" panose="020F0502020204030204" pitchFamily="34" charset="0"/>
                <a:ea typeface="Times New Roman" panose="02020603050405020304" pitchFamily="18" charset="0"/>
              </a:rPr>
              <a:t> level 1 paediatrics with full MRCPCH or 2 </a:t>
            </a:r>
            <a:r>
              <a:rPr lang="en-GB" sz="2400" dirty="0" err="1">
                <a:effectLst/>
                <a:latin typeface="Calibri" panose="020F0502020204030204" pitchFamily="34" charset="0"/>
                <a:ea typeface="Times New Roman" panose="02020603050405020304" pitchFamily="18" charset="0"/>
              </a:rPr>
              <a:t>yrs</a:t>
            </a:r>
            <a:r>
              <a:rPr lang="en-GB" sz="2400" dirty="0">
                <a:effectLst/>
                <a:latin typeface="Calibri" panose="020F0502020204030204" pitchFamily="34" charset="0"/>
                <a:ea typeface="Times New Roman" panose="02020603050405020304" pitchFamily="18" charset="0"/>
              </a:rPr>
              <a:t>  Core Surgical Training with full MRCS plus ‘either’ of</a:t>
            </a:r>
          </a:p>
          <a:p>
            <a:pPr>
              <a:spcAft>
                <a:spcPts val="800"/>
              </a:spcAft>
            </a:pPr>
            <a:r>
              <a:rPr lang="en-GB" sz="2400" dirty="0">
                <a:solidFill>
                  <a:srgbClr val="FF0000"/>
                </a:solidFill>
                <a:effectLst/>
                <a:latin typeface="Calibri" panose="020F0502020204030204" pitchFamily="34" charset="0"/>
                <a:ea typeface="Times New Roman" panose="02020603050405020304" pitchFamily="18" charset="0"/>
              </a:rPr>
              <a:t>IMY2 capabilities</a:t>
            </a:r>
          </a:p>
          <a:p>
            <a:pPr>
              <a:spcAft>
                <a:spcPts val="800"/>
              </a:spcAft>
            </a:pPr>
            <a:endParaRPr lang="en-GB" sz="2400" dirty="0">
              <a:effectLst/>
              <a:latin typeface="Times New Roman" panose="02020603050405020304" pitchFamily="18" charset="0"/>
              <a:ea typeface="Times New Roman" panose="02020603050405020304" pitchFamily="18" charset="0"/>
            </a:endParaRPr>
          </a:p>
          <a:p>
            <a:r>
              <a:rPr lang="en-GB" sz="2400" dirty="0">
                <a:solidFill>
                  <a:srgbClr val="FF0000"/>
                </a:solidFill>
                <a:effectLst/>
                <a:latin typeface="Calibri" panose="020F0502020204030204" pitchFamily="34" charset="0"/>
                <a:ea typeface="Times New Roman" panose="02020603050405020304" pitchFamily="18" charset="0"/>
              </a:rPr>
              <a:t>12 months’ experience medical specialties </a:t>
            </a:r>
            <a:r>
              <a:rPr lang="en-GB" sz="2400" dirty="0">
                <a:effectLst/>
                <a:latin typeface="Calibri" panose="020F0502020204030204" pitchFamily="34" charset="0"/>
                <a:ea typeface="Times New Roman" panose="02020603050405020304" pitchFamily="18" charset="0"/>
              </a:rPr>
              <a:t>admitting acutely unwell medical patients, managing their immediate follow up</a:t>
            </a:r>
            <a:endParaRPr lang="en-GB" sz="2400" dirty="0">
              <a:effectLst/>
              <a:latin typeface="Times New Roman" panose="02020603050405020304" pitchFamily="18" charset="0"/>
              <a:ea typeface="Times New Roman" panose="02020603050405020304" pitchFamily="18" charset="0"/>
            </a:endParaRPr>
          </a:p>
          <a:p>
            <a:pPr indent="0">
              <a:buNone/>
            </a:pPr>
            <a:r>
              <a:rPr lang="en-GB" sz="2400" dirty="0">
                <a:effectLst/>
                <a:latin typeface="Calibri" panose="020F0502020204030204" pitchFamily="34"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a:p>
            <a:endParaRPr lang="en-GB" sz="2400" dirty="0"/>
          </a:p>
        </p:txBody>
      </p:sp>
    </p:spTree>
    <p:extLst>
      <p:ext uri="{BB962C8B-B14F-4D97-AF65-F5344CB8AC3E}">
        <p14:creationId xmlns:p14="http://schemas.microsoft.com/office/powerpoint/2010/main" val="4265998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D65230-6C9D-41A3-98CA-9FB1E6E8D88F}"/>
              </a:ext>
            </a:extLst>
          </p:cNvPr>
          <p:cNvPicPr>
            <a:picLocks noChangeAspect="1"/>
          </p:cNvPicPr>
          <p:nvPr/>
        </p:nvPicPr>
        <p:blipFill>
          <a:blip r:embed="rId3"/>
          <a:stretch>
            <a:fillRect/>
          </a:stretch>
        </p:blipFill>
        <p:spPr>
          <a:xfrm>
            <a:off x="476250" y="295276"/>
            <a:ext cx="11029949" cy="608647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B3C92C-3EAC-4722-96E1-B8979E6D9C39}"/>
                  </a:ext>
                </a:extLst>
              </p14:cNvPr>
              <p14:cNvContentPartPr/>
              <p14:nvPr/>
            </p14:nvContentPartPr>
            <p14:xfrm>
              <a:off x="6964260" y="1492020"/>
              <a:ext cx="562320" cy="492840"/>
            </p14:xfrm>
          </p:contentPart>
        </mc:Choice>
        <mc:Fallback xmlns="">
          <p:pic>
            <p:nvPicPr>
              <p:cNvPr id="2" name="Ink 1">
                <a:extLst>
                  <a:ext uri="{FF2B5EF4-FFF2-40B4-BE49-F238E27FC236}">
                    <a16:creationId xmlns:a16="http://schemas.microsoft.com/office/drawing/2014/main" id="{1EB3C92C-3EAC-4722-96E1-B8979E6D9C39}"/>
                  </a:ext>
                </a:extLst>
              </p:cNvPr>
              <p:cNvPicPr/>
              <p:nvPr/>
            </p:nvPicPr>
            <p:blipFill>
              <a:blip r:embed="rId5"/>
              <a:stretch>
                <a:fillRect/>
              </a:stretch>
            </p:blipFill>
            <p:spPr>
              <a:xfrm>
                <a:off x="6959940" y="1487700"/>
                <a:ext cx="5709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D5DF0E0-F10E-407F-A8F9-FF807394752B}"/>
                  </a:ext>
                </a:extLst>
              </p14:cNvPr>
              <p14:cNvContentPartPr/>
              <p14:nvPr/>
            </p14:nvContentPartPr>
            <p14:xfrm>
              <a:off x="6915300" y="2573460"/>
              <a:ext cx="779040" cy="669960"/>
            </p14:xfrm>
          </p:contentPart>
        </mc:Choice>
        <mc:Fallback xmlns="">
          <p:pic>
            <p:nvPicPr>
              <p:cNvPr id="4" name="Ink 3">
                <a:extLst>
                  <a:ext uri="{FF2B5EF4-FFF2-40B4-BE49-F238E27FC236}">
                    <a16:creationId xmlns:a16="http://schemas.microsoft.com/office/drawing/2014/main" id="{9D5DF0E0-F10E-407F-A8F9-FF807394752B}"/>
                  </a:ext>
                </a:extLst>
              </p:cNvPr>
              <p:cNvPicPr/>
              <p:nvPr/>
            </p:nvPicPr>
            <p:blipFill>
              <a:blip r:embed="rId7"/>
              <a:stretch>
                <a:fillRect/>
              </a:stretch>
            </p:blipFill>
            <p:spPr>
              <a:xfrm>
                <a:off x="6910980" y="2569140"/>
                <a:ext cx="78768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91C4C40-C857-4639-A2F8-EF3A7DE12611}"/>
                  </a:ext>
                </a:extLst>
              </p14:cNvPr>
              <p14:cNvContentPartPr/>
              <p14:nvPr/>
            </p14:nvContentPartPr>
            <p14:xfrm>
              <a:off x="6870300" y="5045580"/>
              <a:ext cx="666720" cy="608040"/>
            </p14:xfrm>
          </p:contentPart>
        </mc:Choice>
        <mc:Fallback xmlns="">
          <p:pic>
            <p:nvPicPr>
              <p:cNvPr id="5" name="Ink 4">
                <a:extLst>
                  <a:ext uri="{FF2B5EF4-FFF2-40B4-BE49-F238E27FC236}">
                    <a16:creationId xmlns:a16="http://schemas.microsoft.com/office/drawing/2014/main" id="{191C4C40-C857-4639-A2F8-EF3A7DE12611}"/>
                  </a:ext>
                </a:extLst>
              </p:cNvPr>
              <p:cNvPicPr/>
              <p:nvPr/>
            </p:nvPicPr>
            <p:blipFill>
              <a:blip r:embed="rId9"/>
              <a:stretch>
                <a:fillRect/>
              </a:stretch>
            </p:blipFill>
            <p:spPr>
              <a:xfrm>
                <a:off x="6865980" y="5041260"/>
                <a:ext cx="675360" cy="616680"/>
              </a:xfrm>
              <a:prstGeom prst="rect">
                <a:avLst/>
              </a:prstGeom>
            </p:spPr>
          </p:pic>
        </mc:Fallback>
      </mc:AlternateContent>
    </p:spTree>
    <p:extLst>
      <p:ext uri="{BB962C8B-B14F-4D97-AF65-F5344CB8AC3E}">
        <p14:creationId xmlns:p14="http://schemas.microsoft.com/office/powerpoint/2010/main" val="3054145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04C8AAA-643E-414A-853D-2C071D5EC670}"/>
              </a:ext>
            </a:extLst>
          </p:cNvPr>
          <p:cNvSpPr>
            <a:spLocks noGrp="1"/>
          </p:cNvSpPr>
          <p:nvPr>
            <p:ph type="title"/>
          </p:nvPr>
        </p:nvSpPr>
        <p:spPr>
          <a:xfrm>
            <a:off x="753925" y="1628775"/>
            <a:ext cx="10684151" cy="2047875"/>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Changes </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2.Syllabus</a:t>
            </a:r>
          </a:p>
        </p:txBody>
      </p:sp>
      <p:sp>
        <p:nvSpPr>
          <p:cNvPr id="4" name="Text Placeholder 3"/>
          <p:cNvSpPr>
            <a:spLocks noGrp="1"/>
          </p:cNvSpPr>
          <p:nvPr>
            <p:ph type="body" idx="1"/>
          </p:nvPr>
        </p:nvSpPr>
        <p:spPr>
          <a:xfrm>
            <a:off x="1171575" y="4473360"/>
            <a:ext cx="9469211" cy="865639"/>
          </a:xfrm>
        </p:spPr>
        <p:txBody>
          <a:bodyPr vert="horz" lIns="91440" tIns="45720" rIns="91440" bIns="45720" rtlCol="0" anchor="ctr">
            <a:normAutofit/>
          </a:bodyPr>
          <a:lstStyle/>
          <a:p>
            <a:pPr algn="ctr"/>
            <a:endParaRPr lang="en-US" sz="2800" kern="1200">
              <a:solidFill>
                <a:srgbClr val="000000"/>
              </a:solidFill>
              <a:latin typeface="+mn-lt"/>
              <a:ea typeface="+mn-ea"/>
              <a:cs typeface="+mn-cs"/>
            </a:endParaRPr>
          </a:p>
        </p:txBody>
      </p:sp>
    </p:spTree>
    <p:extLst>
      <p:ext uri="{BB962C8B-B14F-4D97-AF65-F5344CB8AC3E}">
        <p14:creationId xmlns:p14="http://schemas.microsoft.com/office/powerpoint/2010/main" val="404844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399006A-B48F-4B0D-B5D2-696A46E9AC8B}"/>
              </a:ext>
            </a:extLst>
          </p:cNvPr>
          <p:cNvSpPr>
            <a:spLocks noGrp="1"/>
          </p:cNvSpPr>
          <p:nvPr>
            <p:ph type="title"/>
          </p:nvPr>
        </p:nvSpPr>
        <p:spPr>
          <a:xfrm>
            <a:off x="958506" y="800392"/>
            <a:ext cx="10264697" cy="1212102"/>
          </a:xfrm>
        </p:spPr>
        <p:txBody>
          <a:bodyPr>
            <a:normAutofit/>
          </a:bodyPr>
          <a:lstStyle/>
          <a:p>
            <a:r>
              <a:rPr lang="en-GB" sz="4000">
                <a:solidFill>
                  <a:srgbClr val="FFFFFF"/>
                </a:solidFill>
              </a:rPr>
              <a:t>Syllabus/ detailed competencies</a:t>
            </a:r>
          </a:p>
        </p:txBody>
      </p:sp>
      <p:sp>
        <p:nvSpPr>
          <p:cNvPr id="3" name="Content Placeholder 2">
            <a:extLst>
              <a:ext uri="{FF2B5EF4-FFF2-40B4-BE49-F238E27FC236}">
                <a16:creationId xmlns:a16="http://schemas.microsoft.com/office/drawing/2014/main" id="{831D4708-974E-456F-B1F5-AF47A6700D9B}"/>
              </a:ext>
            </a:extLst>
          </p:cNvPr>
          <p:cNvSpPr>
            <a:spLocks noGrp="1"/>
          </p:cNvSpPr>
          <p:nvPr>
            <p:ph idx="1"/>
          </p:nvPr>
        </p:nvSpPr>
        <p:spPr>
          <a:xfrm>
            <a:off x="1367624" y="2490436"/>
            <a:ext cx="9708995" cy="3567173"/>
          </a:xfrm>
        </p:spPr>
        <p:txBody>
          <a:bodyPr anchor="ctr">
            <a:normAutofit/>
          </a:bodyPr>
          <a:lstStyle/>
          <a:p>
            <a:r>
              <a:rPr lang="en-GB" sz="2400" dirty="0"/>
              <a:t>p11-73 old curriculum removed. Instead-3 page list of presentations and conditions</a:t>
            </a:r>
          </a:p>
          <a:p>
            <a:r>
              <a:rPr lang="en-GB" sz="2400" dirty="0"/>
              <a:t>Separate syllabus document on </a:t>
            </a:r>
            <a:r>
              <a:rPr lang="en-GB" sz="2400" b="0" i="0" dirty="0">
                <a:effectLst/>
                <a:latin typeface="Calibri" panose="020F0502020204030204" pitchFamily="34" charset="0"/>
              </a:rPr>
              <a:t>JRCPTB website with JRCPTB branding, controlled by SAC. </a:t>
            </a:r>
            <a:r>
              <a:rPr lang="en-GB" sz="2400" dirty="0">
                <a:latin typeface="Calibri" panose="020F0502020204030204" pitchFamily="34" charset="0"/>
              </a:rPr>
              <a:t>C</a:t>
            </a:r>
            <a:r>
              <a:rPr lang="en-GB" sz="2400" b="0" i="0" dirty="0">
                <a:effectLst/>
                <a:latin typeface="Calibri" panose="020F0502020204030204" pitchFamily="34" charset="0"/>
              </a:rPr>
              <a:t>o-badged with the BAD logo alongside JRCPTB but SAC </a:t>
            </a:r>
            <a:r>
              <a:rPr lang="en-GB" sz="2400" dirty="0">
                <a:latin typeface="Calibri" panose="020F0502020204030204" pitchFamily="34" charset="0"/>
              </a:rPr>
              <a:t>has</a:t>
            </a:r>
            <a:r>
              <a:rPr lang="en-GB" sz="2400" b="0" i="0" dirty="0">
                <a:effectLst/>
                <a:latin typeface="Calibri" panose="020F0502020204030204" pitchFamily="34" charset="0"/>
              </a:rPr>
              <a:t> ownership</a:t>
            </a:r>
          </a:p>
          <a:p>
            <a:r>
              <a:rPr lang="en-GB" sz="2400" dirty="0">
                <a:latin typeface="Calibri" panose="020F0502020204030204" pitchFamily="34" charset="0"/>
              </a:rPr>
              <a:t>Allows SAC (with BAD input) to</a:t>
            </a:r>
            <a:r>
              <a:rPr lang="en-GB" sz="2400" b="0" i="0" dirty="0">
                <a:effectLst/>
                <a:latin typeface="Calibri" panose="020F0502020204030204" pitchFamily="34" charset="0"/>
              </a:rPr>
              <a:t> edit the syllabus to keep up to date, without having to submit to the GMC-flexibility</a:t>
            </a:r>
          </a:p>
          <a:p>
            <a:r>
              <a:rPr lang="en-GB" sz="2400" dirty="0">
                <a:latin typeface="Calibri" panose="020F0502020204030204" pitchFamily="34" charset="0"/>
              </a:rPr>
              <a:t>Will be syllabus for SCE</a:t>
            </a:r>
            <a:endParaRPr lang="en-GB" sz="2400" dirty="0"/>
          </a:p>
        </p:txBody>
      </p:sp>
    </p:spTree>
    <p:extLst>
      <p:ext uri="{BB962C8B-B14F-4D97-AF65-F5344CB8AC3E}">
        <p14:creationId xmlns:p14="http://schemas.microsoft.com/office/powerpoint/2010/main" val="51329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5">
            <a:extLst>
              <a:ext uri="{FF2B5EF4-FFF2-40B4-BE49-F238E27FC236}">
                <a16:creationId xmlns:a16="http://schemas.microsoft.com/office/drawing/2014/main" id="{466012E2-2E5E-4208-B59C-DA4FC44DC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635" y="0"/>
            <a:ext cx="12220634"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27">
            <a:extLst>
              <a:ext uri="{FF2B5EF4-FFF2-40B4-BE49-F238E27FC236}">
                <a16:creationId xmlns:a16="http://schemas.microsoft.com/office/drawing/2014/main" id="{05F94A0D-DB2E-4487-BA31-9105C14D950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636" y="0"/>
            <a:ext cx="12220636" cy="6858000"/>
          </a:xfrm>
          <a:prstGeom prst="rect">
            <a:avLst/>
          </a:prstGeom>
        </p:spPr>
      </p:pic>
      <p:sp>
        <p:nvSpPr>
          <p:cNvPr id="5" name="Title 4">
            <a:extLst>
              <a:ext uri="{FF2B5EF4-FFF2-40B4-BE49-F238E27FC236}">
                <a16:creationId xmlns:a16="http://schemas.microsoft.com/office/drawing/2014/main" id="{7336D940-824E-4B72-B22D-04977AFD7E8D}"/>
              </a:ext>
            </a:extLst>
          </p:cNvPr>
          <p:cNvSpPr>
            <a:spLocks noGrp="1"/>
          </p:cNvSpPr>
          <p:nvPr>
            <p:ph type="title"/>
          </p:nvPr>
        </p:nvSpPr>
        <p:spPr>
          <a:xfrm>
            <a:off x="192505" y="1784637"/>
            <a:ext cx="4543124" cy="4048271"/>
          </a:xfrm>
        </p:spPr>
        <p:txBody>
          <a:bodyPr vert="horz" lIns="91440" tIns="45720" rIns="91440" bIns="45720" rtlCol="0" anchor="t">
            <a:normAutofit/>
          </a:bodyPr>
          <a:lstStyle/>
          <a:p>
            <a:r>
              <a:rPr lang="en-US" kern="1200" dirty="0">
                <a:solidFill>
                  <a:srgbClr val="FFFFFF"/>
                </a:solidFill>
                <a:latin typeface="+mj-lt"/>
                <a:ea typeface="+mj-ea"/>
                <a:cs typeface="+mj-cs"/>
              </a:rPr>
              <a:t>List of 11 presentations &amp; conditions to appear in curriculum-example</a:t>
            </a:r>
          </a:p>
        </p:txBody>
      </p:sp>
      <p:graphicFrame>
        <p:nvGraphicFramePr>
          <p:cNvPr id="8" name="Content Placeholder 3">
            <a:extLst>
              <a:ext uri="{FF2B5EF4-FFF2-40B4-BE49-F238E27FC236}">
                <a16:creationId xmlns:a16="http://schemas.microsoft.com/office/drawing/2014/main" id="{3EBE5274-4F63-41C3-9AFC-4B977BF20A49}"/>
              </a:ext>
            </a:extLst>
          </p:cNvPr>
          <p:cNvGraphicFramePr>
            <a:graphicFrameLocks/>
          </p:cNvGraphicFramePr>
          <p:nvPr>
            <p:extLst>
              <p:ext uri="{D42A27DB-BD31-4B8C-83A1-F6EECF244321}">
                <p14:modId xmlns:p14="http://schemas.microsoft.com/office/powerpoint/2010/main" val="250058019"/>
              </p:ext>
            </p:extLst>
          </p:nvPr>
        </p:nvGraphicFramePr>
        <p:xfrm>
          <a:off x="5138801" y="308113"/>
          <a:ext cx="7053197" cy="6541830"/>
        </p:xfrm>
        <a:graphic>
          <a:graphicData uri="http://schemas.openxmlformats.org/drawingml/2006/table">
            <a:tbl>
              <a:tblPr firstRow="1" firstCol="1" bandRow="1">
                <a:tableStyleId>{912C8C85-51F0-491E-9774-3900AFEF0FD7}</a:tableStyleId>
              </a:tblPr>
              <a:tblGrid>
                <a:gridCol w="1664291">
                  <a:extLst>
                    <a:ext uri="{9D8B030D-6E8A-4147-A177-3AD203B41FA5}">
                      <a16:colId xmlns:a16="http://schemas.microsoft.com/office/drawing/2014/main" val="4222932228"/>
                    </a:ext>
                  </a:extLst>
                </a:gridCol>
                <a:gridCol w="2422295">
                  <a:extLst>
                    <a:ext uri="{9D8B030D-6E8A-4147-A177-3AD203B41FA5}">
                      <a16:colId xmlns:a16="http://schemas.microsoft.com/office/drawing/2014/main" val="838916150"/>
                    </a:ext>
                  </a:extLst>
                </a:gridCol>
                <a:gridCol w="2966611">
                  <a:extLst>
                    <a:ext uri="{9D8B030D-6E8A-4147-A177-3AD203B41FA5}">
                      <a16:colId xmlns:a16="http://schemas.microsoft.com/office/drawing/2014/main" val="1912018660"/>
                    </a:ext>
                  </a:extLst>
                </a:gridCol>
              </a:tblGrid>
              <a:tr h="416700">
                <a:tc>
                  <a:txBody>
                    <a:bodyPr/>
                    <a:lstStyle/>
                    <a:p>
                      <a:r>
                        <a:rPr lang="en-GB" sz="1100" b="1" dirty="0">
                          <a:solidFill>
                            <a:schemeClr val="bg1"/>
                          </a:solidFill>
                          <a:effectLst/>
                        </a:rPr>
                        <a:t>System/specialty and subspecialty</a:t>
                      </a:r>
                      <a:endParaRPr lang="en-GB" sz="11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41247" marT="41247" marB="41247"/>
                </a:tc>
                <a:tc>
                  <a:txBody>
                    <a:bodyPr/>
                    <a:lstStyle/>
                    <a:p>
                      <a:r>
                        <a:rPr lang="en-GB" sz="1100" dirty="0">
                          <a:solidFill>
                            <a:schemeClr val="bg1"/>
                          </a:solidFill>
                          <a:effectLst/>
                        </a:rPr>
                        <a:t>Presentations</a:t>
                      </a:r>
                      <a:endParaRPr lang="en-GB"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41247" marT="41247" marB="41247"/>
                </a:tc>
                <a:tc>
                  <a:txBody>
                    <a:bodyPr/>
                    <a:lstStyle/>
                    <a:p>
                      <a:r>
                        <a:rPr lang="en-GB" sz="1100" dirty="0">
                          <a:solidFill>
                            <a:schemeClr val="bg1"/>
                          </a:solidFill>
                          <a:effectLst/>
                        </a:rPr>
                        <a:t>Conditions/ issues</a:t>
                      </a:r>
                      <a:endParaRPr lang="en-GB" sz="1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41247" marT="41247" marB="41247"/>
                </a:tc>
                <a:extLst>
                  <a:ext uri="{0D108BD9-81ED-4DB2-BD59-A6C34878D82A}">
                    <a16:rowId xmlns:a16="http://schemas.microsoft.com/office/drawing/2014/main" val="2513121292"/>
                  </a:ext>
                </a:extLst>
              </a:tr>
              <a:tr h="1849516">
                <a:tc>
                  <a:txBody>
                    <a:bodyPr/>
                    <a:lstStyle/>
                    <a:p>
                      <a:r>
                        <a:rPr lang="en-GB" sz="700" b="1" dirty="0">
                          <a:solidFill>
                            <a:schemeClr val="tx1">
                              <a:lumMod val="75000"/>
                              <a:lumOff val="25000"/>
                            </a:schemeClr>
                          </a:solidFill>
                          <a:effectLst/>
                        </a:rPr>
                        <a:t> </a:t>
                      </a:r>
                    </a:p>
                    <a:p>
                      <a:r>
                        <a:rPr lang="en-GB" sz="1800" b="1" dirty="0">
                          <a:solidFill>
                            <a:schemeClr val="tx1">
                              <a:lumMod val="75000"/>
                              <a:lumOff val="25000"/>
                            </a:schemeClr>
                          </a:solidFill>
                          <a:effectLst/>
                        </a:rPr>
                        <a:t>Connective tissue disease</a:t>
                      </a:r>
                      <a:endParaRPr lang="en-GB" sz="1800" b="1"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700" dirty="0">
                          <a:solidFill>
                            <a:schemeClr val="tx1">
                              <a:lumMod val="75000"/>
                              <a:lumOff val="25000"/>
                            </a:schemeClr>
                          </a:solidFill>
                          <a:effectLst/>
                        </a:rPr>
                        <a:t> </a:t>
                      </a:r>
                    </a:p>
                    <a:p>
                      <a:r>
                        <a:rPr lang="en-GB" sz="1400" dirty="0">
                          <a:solidFill>
                            <a:schemeClr val="tx1">
                              <a:lumMod val="75000"/>
                              <a:lumOff val="25000"/>
                            </a:schemeClr>
                          </a:solidFill>
                          <a:effectLst/>
                        </a:rPr>
                        <a:t>Lupus erythematosus, dermatomyositis, mixed connective tissue disease, vasculitis, panniculitis, morphoea </a:t>
                      </a:r>
                      <a:endParaRPr lang="en-GB" sz="14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1200" dirty="0">
                          <a:solidFill>
                            <a:schemeClr val="tx1">
                              <a:lumMod val="75000"/>
                              <a:lumOff val="25000"/>
                            </a:schemeClr>
                          </a:solidFill>
                          <a:effectLst/>
                        </a:rPr>
                        <a:t> Aetiology and natural history </a:t>
                      </a:r>
                    </a:p>
                    <a:p>
                      <a:r>
                        <a:rPr lang="en-GB" sz="1200" dirty="0">
                          <a:solidFill>
                            <a:schemeClr val="tx1">
                              <a:lumMod val="75000"/>
                              <a:lumOff val="25000"/>
                            </a:schemeClr>
                          </a:solidFill>
                          <a:effectLst/>
                        </a:rPr>
                        <a:t>Cutaneous and non-cutaneous presentations </a:t>
                      </a:r>
                    </a:p>
                    <a:p>
                      <a:r>
                        <a:rPr lang="en-GB" sz="1200" dirty="0">
                          <a:solidFill>
                            <a:schemeClr val="tx1">
                              <a:lumMod val="75000"/>
                              <a:lumOff val="25000"/>
                            </a:schemeClr>
                          </a:solidFill>
                          <a:effectLst/>
                        </a:rPr>
                        <a:t>Assessment and diagnostic tools</a:t>
                      </a:r>
                    </a:p>
                    <a:p>
                      <a:r>
                        <a:rPr lang="en-GB" sz="1200" dirty="0">
                          <a:solidFill>
                            <a:schemeClr val="tx1">
                              <a:lumMod val="75000"/>
                              <a:lumOff val="25000"/>
                            </a:schemeClr>
                          </a:solidFill>
                          <a:effectLst/>
                        </a:rPr>
                        <a:t>Dermatopathological correlation</a:t>
                      </a:r>
                    </a:p>
                    <a:p>
                      <a:r>
                        <a:rPr lang="en-GB" sz="1200" dirty="0">
                          <a:solidFill>
                            <a:schemeClr val="tx1">
                              <a:lumMod val="75000"/>
                              <a:lumOff val="25000"/>
                            </a:schemeClr>
                          </a:solidFill>
                          <a:effectLst/>
                        </a:rPr>
                        <a:t>Dermatological therapeutics</a:t>
                      </a:r>
                    </a:p>
                    <a:p>
                      <a:r>
                        <a:rPr lang="en-GB" sz="1200" dirty="0">
                          <a:solidFill>
                            <a:schemeClr val="tx1">
                              <a:lumMod val="75000"/>
                              <a:lumOff val="25000"/>
                            </a:schemeClr>
                          </a:solidFill>
                          <a:effectLst/>
                        </a:rPr>
                        <a:t>Psychosocial impact</a:t>
                      </a:r>
                    </a:p>
                    <a:p>
                      <a:r>
                        <a:rPr lang="en-GB" sz="1200" dirty="0">
                          <a:solidFill>
                            <a:schemeClr val="tx1">
                              <a:lumMod val="75000"/>
                              <a:lumOff val="25000"/>
                            </a:schemeClr>
                          </a:solidFill>
                          <a:effectLst/>
                        </a:rPr>
                        <a:t>Associated co-morbidities</a:t>
                      </a:r>
                    </a:p>
                    <a:p>
                      <a:r>
                        <a:rPr lang="en-GB" sz="1200" dirty="0">
                          <a:solidFill>
                            <a:schemeClr val="tx1">
                              <a:lumMod val="75000"/>
                              <a:lumOff val="25000"/>
                            </a:schemeClr>
                          </a:solidFill>
                          <a:effectLst/>
                        </a:rPr>
                        <a:t>Triage and prioritisation</a:t>
                      </a:r>
                    </a:p>
                    <a:p>
                      <a:r>
                        <a:rPr lang="en-GB" sz="1200" dirty="0">
                          <a:solidFill>
                            <a:schemeClr val="tx1">
                              <a:lumMod val="75000"/>
                              <a:lumOff val="25000"/>
                            </a:schemeClr>
                          </a:solidFill>
                          <a:effectLst/>
                        </a:rPr>
                        <a:t>Need for multi-specialty/multi-professional liaison </a:t>
                      </a:r>
                      <a:endPar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extLst>
                  <a:ext uri="{0D108BD9-81ED-4DB2-BD59-A6C34878D82A}">
                    <a16:rowId xmlns:a16="http://schemas.microsoft.com/office/drawing/2014/main" val="4241180040"/>
                  </a:ext>
                </a:extLst>
              </a:tr>
              <a:tr h="1849516">
                <a:tc>
                  <a:txBody>
                    <a:bodyPr/>
                    <a:lstStyle/>
                    <a:p>
                      <a:r>
                        <a:rPr lang="en-GB" sz="700" b="1" dirty="0">
                          <a:solidFill>
                            <a:schemeClr val="tx1">
                              <a:lumMod val="75000"/>
                              <a:lumOff val="25000"/>
                            </a:schemeClr>
                          </a:solidFill>
                          <a:effectLst/>
                        </a:rPr>
                        <a:t> </a:t>
                      </a:r>
                    </a:p>
                    <a:p>
                      <a:r>
                        <a:rPr lang="en-GB" sz="1800" b="1" dirty="0">
                          <a:solidFill>
                            <a:schemeClr val="tx1">
                              <a:lumMod val="75000"/>
                              <a:lumOff val="25000"/>
                            </a:schemeClr>
                          </a:solidFill>
                          <a:effectLst/>
                        </a:rPr>
                        <a:t>Cutaneous allergy and urticaria</a:t>
                      </a:r>
                      <a:endParaRPr lang="en-GB" sz="1800" b="1"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700" dirty="0">
                          <a:solidFill>
                            <a:schemeClr val="tx1">
                              <a:lumMod val="75000"/>
                              <a:lumOff val="25000"/>
                            </a:schemeClr>
                          </a:solidFill>
                          <a:effectLst/>
                        </a:rPr>
                        <a:t> </a:t>
                      </a:r>
                    </a:p>
                    <a:p>
                      <a:r>
                        <a:rPr lang="en-GB" sz="1400" dirty="0">
                          <a:solidFill>
                            <a:schemeClr val="tx1">
                              <a:lumMod val="75000"/>
                              <a:lumOff val="25000"/>
                            </a:schemeClr>
                          </a:solidFill>
                          <a:effectLst/>
                        </a:rPr>
                        <a:t>Acute and life-threatening drug eruptions, contact and occupational dermatitis, urticaria, angioedema</a:t>
                      </a:r>
                    </a:p>
                    <a:p>
                      <a:r>
                        <a:rPr lang="en-GB" sz="700" dirty="0">
                          <a:solidFill>
                            <a:schemeClr val="tx1">
                              <a:lumMod val="75000"/>
                              <a:lumOff val="25000"/>
                            </a:schemeClr>
                          </a:solidFill>
                          <a:effectLst/>
                        </a:rPr>
                        <a:t> </a:t>
                      </a:r>
                      <a:endParaRPr lang="en-GB" sz="7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1200" dirty="0">
                          <a:solidFill>
                            <a:schemeClr val="tx1">
                              <a:lumMod val="75000"/>
                              <a:lumOff val="25000"/>
                            </a:schemeClr>
                          </a:solidFill>
                          <a:effectLst/>
                        </a:rPr>
                        <a:t> Aetiology and natural history</a:t>
                      </a:r>
                    </a:p>
                    <a:p>
                      <a:r>
                        <a:rPr lang="en-GB" sz="1200" dirty="0">
                          <a:solidFill>
                            <a:schemeClr val="tx1">
                              <a:lumMod val="75000"/>
                              <a:lumOff val="25000"/>
                            </a:schemeClr>
                          </a:solidFill>
                          <a:effectLst/>
                        </a:rPr>
                        <a:t>Cutaneous and non-cutaneous presentations </a:t>
                      </a:r>
                    </a:p>
                    <a:p>
                      <a:r>
                        <a:rPr lang="en-GB" sz="1200" dirty="0">
                          <a:solidFill>
                            <a:schemeClr val="tx1">
                              <a:lumMod val="75000"/>
                              <a:lumOff val="25000"/>
                            </a:schemeClr>
                          </a:solidFill>
                          <a:effectLst/>
                        </a:rPr>
                        <a:t>Assessment and diagnostic tools</a:t>
                      </a:r>
                    </a:p>
                    <a:p>
                      <a:r>
                        <a:rPr lang="en-GB" sz="1200" dirty="0">
                          <a:solidFill>
                            <a:schemeClr val="tx1">
                              <a:lumMod val="75000"/>
                              <a:lumOff val="25000"/>
                            </a:schemeClr>
                          </a:solidFill>
                          <a:effectLst/>
                        </a:rPr>
                        <a:t>Dermatopathological correlation</a:t>
                      </a:r>
                    </a:p>
                    <a:p>
                      <a:r>
                        <a:rPr lang="en-GB" sz="1200" dirty="0">
                          <a:solidFill>
                            <a:schemeClr val="tx1">
                              <a:lumMod val="75000"/>
                              <a:lumOff val="25000"/>
                            </a:schemeClr>
                          </a:solidFill>
                          <a:effectLst/>
                        </a:rPr>
                        <a:t>Dermatological therapeutics</a:t>
                      </a:r>
                    </a:p>
                    <a:p>
                      <a:r>
                        <a:rPr lang="en-GB" sz="1200" dirty="0">
                          <a:solidFill>
                            <a:schemeClr val="tx1">
                              <a:lumMod val="75000"/>
                              <a:lumOff val="25000"/>
                            </a:schemeClr>
                          </a:solidFill>
                          <a:effectLst/>
                        </a:rPr>
                        <a:t>Psychosocial impact</a:t>
                      </a:r>
                    </a:p>
                    <a:p>
                      <a:r>
                        <a:rPr lang="en-GB" sz="1200" dirty="0">
                          <a:solidFill>
                            <a:schemeClr val="tx1">
                              <a:lumMod val="75000"/>
                              <a:lumOff val="25000"/>
                            </a:schemeClr>
                          </a:solidFill>
                          <a:effectLst/>
                        </a:rPr>
                        <a:t>Associated co-morbidities</a:t>
                      </a:r>
                    </a:p>
                    <a:p>
                      <a:r>
                        <a:rPr lang="en-GB" sz="1200" dirty="0">
                          <a:solidFill>
                            <a:schemeClr val="tx1">
                              <a:lumMod val="75000"/>
                              <a:lumOff val="25000"/>
                            </a:schemeClr>
                          </a:solidFill>
                          <a:effectLst/>
                        </a:rPr>
                        <a:t>Triage and prioritisation</a:t>
                      </a:r>
                    </a:p>
                    <a:p>
                      <a:r>
                        <a:rPr lang="en-GB" sz="1200" dirty="0">
                          <a:solidFill>
                            <a:schemeClr val="tx1">
                              <a:lumMod val="75000"/>
                              <a:lumOff val="25000"/>
                            </a:schemeClr>
                          </a:solidFill>
                          <a:effectLst/>
                        </a:rPr>
                        <a:t>Need for multi-specialty/multi-professional liaison </a:t>
                      </a:r>
                      <a:endPar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extLst>
                  <a:ext uri="{0D108BD9-81ED-4DB2-BD59-A6C34878D82A}">
                    <a16:rowId xmlns:a16="http://schemas.microsoft.com/office/drawing/2014/main" val="1454453914"/>
                  </a:ext>
                </a:extLst>
              </a:tr>
              <a:tr h="2323464">
                <a:tc>
                  <a:txBody>
                    <a:bodyPr/>
                    <a:lstStyle/>
                    <a:p>
                      <a:r>
                        <a:rPr lang="en-GB" sz="700" b="1" dirty="0">
                          <a:solidFill>
                            <a:schemeClr val="tx1">
                              <a:lumMod val="75000"/>
                              <a:lumOff val="25000"/>
                            </a:schemeClr>
                          </a:solidFill>
                          <a:effectLst/>
                        </a:rPr>
                        <a:t> </a:t>
                      </a:r>
                    </a:p>
                    <a:p>
                      <a:r>
                        <a:rPr lang="en-GB" sz="1800" b="1" dirty="0" err="1">
                          <a:solidFill>
                            <a:schemeClr val="tx1">
                              <a:lumMod val="75000"/>
                              <a:lumOff val="25000"/>
                            </a:schemeClr>
                          </a:solidFill>
                          <a:effectLst/>
                        </a:rPr>
                        <a:t>Immunobullous</a:t>
                      </a:r>
                      <a:r>
                        <a:rPr lang="en-GB" sz="1800" b="1" dirty="0">
                          <a:solidFill>
                            <a:schemeClr val="tx1">
                              <a:lumMod val="75000"/>
                              <a:lumOff val="25000"/>
                            </a:schemeClr>
                          </a:solidFill>
                          <a:effectLst/>
                        </a:rPr>
                        <a:t> disease</a:t>
                      </a:r>
                      <a:endParaRPr lang="en-GB" sz="1800" b="1"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700" dirty="0">
                          <a:solidFill>
                            <a:schemeClr val="tx1">
                              <a:lumMod val="75000"/>
                              <a:lumOff val="25000"/>
                            </a:schemeClr>
                          </a:solidFill>
                          <a:effectLst/>
                        </a:rPr>
                        <a:t> </a:t>
                      </a:r>
                    </a:p>
                    <a:p>
                      <a:r>
                        <a:rPr lang="en-GB" sz="1400" dirty="0">
                          <a:solidFill>
                            <a:schemeClr val="tx1">
                              <a:lumMod val="75000"/>
                              <a:lumOff val="25000"/>
                            </a:schemeClr>
                          </a:solidFill>
                          <a:effectLst/>
                        </a:rPr>
                        <a:t>Bullous pemphigoid, pemphigus vulgaris, other bullous dermatoses</a:t>
                      </a:r>
                    </a:p>
                    <a:p>
                      <a:r>
                        <a:rPr lang="en-GB" sz="700" dirty="0">
                          <a:solidFill>
                            <a:schemeClr val="tx1">
                              <a:lumMod val="75000"/>
                              <a:lumOff val="25000"/>
                            </a:schemeClr>
                          </a:solidFill>
                          <a:effectLst/>
                        </a:rPr>
                        <a:t> </a:t>
                      </a:r>
                      <a:endParaRPr lang="en-GB" sz="7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tc>
                  <a:txBody>
                    <a:bodyPr/>
                    <a:lstStyle/>
                    <a:p>
                      <a:r>
                        <a:rPr lang="en-GB" sz="1200" dirty="0">
                          <a:solidFill>
                            <a:schemeClr val="tx1">
                              <a:lumMod val="75000"/>
                              <a:lumOff val="25000"/>
                            </a:schemeClr>
                          </a:solidFill>
                          <a:effectLst/>
                        </a:rPr>
                        <a:t> Aetiology and natural history </a:t>
                      </a:r>
                    </a:p>
                    <a:p>
                      <a:r>
                        <a:rPr lang="en-GB" sz="1200" dirty="0">
                          <a:solidFill>
                            <a:schemeClr val="tx1">
                              <a:lumMod val="75000"/>
                              <a:lumOff val="25000"/>
                            </a:schemeClr>
                          </a:solidFill>
                          <a:effectLst/>
                        </a:rPr>
                        <a:t>Cutaneous and non-cutaneous presentations </a:t>
                      </a:r>
                    </a:p>
                    <a:p>
                      <a:r>
                        <a:rPr lang="en-GB" sz="1200" dirty="0">
                          <a:solidFill>
                            <a:schemeClr val="tx1">
                              <a:lumMod val="75000"/>
                              <a:lumOff val="25000"/>
                            </a:schemeClr>
                          </a:solidFill>
                          <a:effectLst/>
                        </a:rPr>
                        <a:t>Assessment and diagnostic tools</a:t>
                      </a:r>
                    </a:p>
                    <a:p>
                      <a:r>
                        <a:rPr lang="en-GB" sz="1200" dirty="0">
                          <a:solidFill>
                            <a:schemeClr val="tx1">
                              <a:lumMod val="75000"/>
                              <a:lumOff val="25000"/>
                            </a:schemeClr>
                          </a:solidFill>
                          <a:effectLst/>
                        </a:rPr>
                        <a:t>Dermatopathological correlation</a:t>
                      </a:r>
                    </a:p>
                    <a:p>
                      <a:r>
                        <a:rPr lang="en-GB" sz="1200" dirty="0">
                          <a:solidFill>
                            <a:schemeClr val="tx1">
                              <a:lumMod val="75000"/>
                              <a:lumOff val="25000"/>
                            </a:schemeClr>
                          </a:solidFill>
                          <a:effectLst/>
                        </a:rPr>
                        <a:t>Dermatological therapeutics</a:t>
                      </a:r>
                    </a:p>
                    <a:p>
                      <a:r>
                        <a:rPr lang="en-GB" sz="1200" dirty="0">
                          <a:solidFill>
                            <a:schemeClr val="tx1">
                              <a:lumMod val="75000"/>
                              <a:lumOff val="25000"/>
                            </a:schemeClr>
                          </a:solidFill>
                          <a:effectLst/>
                        </a:rPr>
                        <a:t>Psychosocial impact</a:t>
                      </a:r>
                    </a:p>
                    <a:p>
                      <a:r>
                        <a:rPr lang="en-GB" sz="1200" dirty="0">
                          <a:solidFill>
                            <a:schemeClr val="tx1">
                              <a:lumMod val="75000"/>
                              <a:lumOff val="25000"/>
                            </a:schemeClr>
                          </a:solidFill>
                          <a:effectLst/>
                        </a:rPr>
                        <a:t>Associated co-morbidities</a:t>
                      </a:r>
                    </a:p>
                    <a:p>
                      <a:r>
                        <a:rPr lang="en-GB" sz="1200" dirty="0">
                          <a:solidFill>
                            <a:schemeClr val="tx1">
                              <a:lumMod val="75000"/>
                              <a:lumOff val="25000"/>
                            </a:schemeClr>
                          </a:solidFill>
                          <a:effectLst/>
                        </a:rPr>
                        <a:t>Triage and prioritisation</a:t>
                      </a:r>
                    </a:p>
                    <a:p>
                      <a:r>
                        <a:rPr lang="en-GB" sz="1200" dirty="0">
                          <a:solidFill>
                            <a:schemeClr val="tx1">
                              <a:lumMod val="75000"/>
                              <a:lumOff val="25000"/>
                            </a:schemeClr>
                          </a:solidFill>
                          <a:effectLst/>
                        </a:rPr>
                        <a:t>Need for multi-specialty/multi-professional liaison </a:t>
                      </a:r>
                      <a:endParaRPr lang="en-GB" sz="1200" dirty="0">
                        <a:solidFill>
                          <a:schemeClr val="tx1">
                            <a:lumMod val="75000"/>
                            <a:lumOff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746" marR="35748" marT="35748" marB="35748"/>
                </a:tc>
                <a:extLst>
                  <a:ext uri="{0D108BD9-81ED-4DB2-BD59-A6C34878D82A}">
                    <a16:rowId xmlns:a16="http://schemas.microsoft.com/office/drawing/2014/main" val="4157545359"/>
                  </a:ext>
                </a:extLst>
              </a:tr>
            </a:tbl>
          </a:graphicData>
        </a:graphic>
      </p:graphicFrame>
    </p:spTree>
    <p:extLst>
      <p:ext uri="{BB962C8B-B14F-4D97-AF65-F5344CB8AC3E}">
        <p14:creationId xmlns:p14="http://schemas.microsoft.com/office/powerpoint/2010/main" val="204436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04C8AAA-643E-414A-853D-2C071D5EC670}"/>
              </a:ext>
            </a:extLst>
          </p:cNvPr>
          <p:cNvSpPr>
            <a:spLocks noGrp="1"/>
          </p:cNvSpPr>
          <p:nvPr>
            <p:ph type="ctrTitle"/>
          </p:nvPr>
        </p:nvSpPr>
        <p:spPr>
          <a:xfrm>
            <a:off x="753925" y="2076450"/>
            <a:ext cx="10684151" cy="1345134"/>
          </a:xfrm>
        </p:spPr>
        <p:txBody>
          <a:bodyPr anchor="ctr">
            <a:normAutofit/>
          </a:bodyPr>
          <a:lstStyle/>
          <a:p>
            <a:r>
              <a:rPr lang="en-GB" sz="4400" dirty="0">
                <a:solidFill>
                  <a:srgbClr val="FFFFFF"/>
                </a:solidFill>
              </a:rPr>
              <a:t>Changes</a:t>
            </a:r>
            <a:br>
              <a:rPr lang="en-GB" sz="4400" dirty="0">
                <a:solidFill>
                  <a:srgbClr val="FFFFFF"/>
                </a:solidFill>
              </a:rPr>
            </a:br>
            <a:r>
              <a:rPr lang="en-GB" sz="4400" dirty="0">
                <a:solidFill>
                  <a:srgbClr val="FFFFFF"/>
                </a:solidFill>
              </a:rPr>
              <a:t>3. Capabilities in Practice</a:t>
            </a:r>
          </a:p>
        </p:txBody>
      </p:sp>
      <p:sp>
        <p:nvSpPr>
          <p:cNvPr id="3" name="Subtitle 2">
            <a:extLst>
              <a:ext uri="{FF2B5EF4-FFF2-40B4-BE49-F238E27FC236}">
                <a16:creationId xmlns:a16="http://schemas.microsoft.com/office/drawing/2014/main" id="{35EE281C-94CD-4E0E-8499-340893408123}"/>
              </a:ext>
            </a:extLst>
          </p:cNvPr>
          <p:cNvSpPr>
            <a:spLocks noGrp="1"/>
          </p:cNvSpPr>
          <p:nvPr>
            <p:ph type="subTitle" idx="1"/>
          </p:nvPr>
        </p:nvSpPr>
        <p:spPr>
          <a:xfrm>
            <a:off x="1171575" y="4473360"/>
            <a:ext cx="9469211" cy="865639"/>
          </a:xfrm>
        </p:spPr>
        <p:txBody>
          <a:bodyPr anchor="ctr">
            <a:normAutofit fontScale="47500" lnSpcReduction="20000"/>
          </a:bodyPr>
          <a:lstStyle/>
          <a:p>
            <a:endParaRPr lang="en-GB" sz="1100" dirty="0">
              <a:solidFill>
                <a:srgbClr val="000000"/>
              </a:solidFill>
            </a:endParaRPr>
          </a:p>
          <a:p>
            <a:endParaRPr lang="en-GB" sz="4500" dirty="0">
              <a:solidFill>
                <a:srgbClr val="000000"/>
              </a:solidFill>
            </a:endParaRPr>
          </a:p>
          <a:p>
            <a:r>
              <a:rPr lang="en-GB" sz="4500" dirty="0">
                <a:solidFill>
                  <a:srgbClr val="000000"/>
                </a:solidFill>
              </a:rPr>
              <a:t>New assessment method replacing competency sign off</a:t>
            </a:r>
          </a:p>
        </p:txBody>
      </p:sp>
    </p:spTree>
    <p:extLst>
      <p:ext uri="{BB962C8B-B14F-4D97-AF65-F5344CB8AC3E}">
        <p14:creationId xmlns:p14="http://schemas.microsoft.com/office/powerpoint/2010/main" val="3543240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1209086"/>
            <a:ext cx="3876848" cy="4064925"/>
          </a:xfrm>
        </p:spPr>
        <p:txBody>
          <a:bodyPr anchor="ctr">
            <a:normAutofit/>
          </a:bodyPr>
          <a:lstStyle/>
          <a:p>
            <a:r>
              <a:rPr lang="en-GB" sz="5000" dirty="0"/>
              <a:t>13 capabilities in practice in new Dermatology curriculum</a:t>
            </a:r>
          </a:p>
        </p:txBody>
      </p:sp>
      <p:grpSp>
        <p:nvGrpSpPr>
          <p:cNvPr id="13" name="Group 12">
            <a:extLst>
              <a:ext uri="{FF2B5EF4-FFF2-40B4-BE49-F238E27FC236}">
                <a16:creationId xmlns:a16="http://schemas.microsoft.com/office/drawing/2014/main" id="{22725F33-435F-480E-996D-205671CDC4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id="{07687CC5-056E-447F-A348-E9196E738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4B7194FF-E2A4-49A6-A54A-A0B6A1AC2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ED6E1D0-56BF-487D-9BD1-5D8FD7938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AD27C1B6-91C6-4DFC-99E9-F0B83DC5D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B4A16B45-8536-4A38-B36E-A26F7ACED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64F5F52-7BB7-4B43-BB5B-67DB66689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789C00E1-E374-485E-A40E-BCF0E6C8AD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AEDDA19-1BE9-4BD1-A087-11071390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BF3970B-5A82-4527-AB38-536DF5FCF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B0A9D7D8-F150-43E1-83AD-CE553B3BD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94325E-CD9B-4404-A2CF-D130B5387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5DF248-D56C-4D96-920E-D1FC7FDDA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C0B1AD48-9001-4AEF-AA30-56CAEC2B7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4864399F-6339-4CD7-A92C-52BA2D57A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BA4AC9BF-79DA-4D77-8227-BC5CC7563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4310BC6-6BB6-49A0-88BA-4302E8E4F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4840B5CD-1F12-405E-89D3-92A9D1738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D8181A7-FF60-4734-B51C-E622917E1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F5BAC90-7E94-452F-B85C-17EB7C248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DABFDCB-F31D-4192-A6C4-9841F0E4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AC1323C-D2DA-4199-B1F7-B0BE2694F2BC}"/>
              </a:ext>
            </a:extLst>
          </p:cNvPr>
          <p:cNvGraphicFramePr>
            <a:graphicFrameLocks noGrp="1"/>
          </p:cNvGraphicFramePr>
          <p:nvPr>
            <p:ph idx="1"/>
            <p:extLst>
              <p:ext uri="{D42A27DB-BD31-4B8C-83A1-F6EECF244321}">
                <p14:modId xmlns:p14="http://schemas.microsoft.com/office/powerpoint/2010/main" val="1357531942"/>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398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04C8AAA-643E-414A-853D-2C071D5EC670}"/>
              </a:ext>
            </a:extLst>
          </p:cNvPr>
          <p:cNvSpPr>
            <a:spLocks noGrp="1"/>
          </p:cNvSpPr>
          <p:nvPr>
            <p:ph type="title"/>
          </p:nvPr>
        </p:nvSpPr>
        <p:spPr>
          <a:xfrm>
            <a:off x="753925" y="1743075"/>
            <a:ext cx="10684151" cy="1885950"/>
          </a:xfrm>
        </p:spPr>
        <p:txBody>
          <a:bodyPr vert="horz" lIns="91440" tIns="45720" rIns="91440" bIns="45720" rtlCol="0" anchor="ctr">
            <a:noAutofit/>
          </a:bodyPr>
          <a:lstStyle/>
          <a:p>
            <a:pPr algn="ctr"/>
            <a:r>
              <a:rPr lang="en-US" sz="4800" kern="1200" dirty="0">
                <a:solidFill>
                  <a:srgbClr val="FFFFFF"/>
                </a:solidFill>
                <a:latin typeface="+mj-lt"/>
                <a:ea typeface="+mj-ea"/>
                <a:cs typeface="+mj-cs"/>
              </a:rPr>
              <a:t>Changes</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4. Assessment change for ES</a:t>
            </a:r>
            <a:br>
              <a:rPr lang="en-US" sz="4400" kern="1200" dirty="0">
                <a:solidFill>
                  <a:srgbClr val="FFFFFF"/>
                </a:solidFill>
                <a:latin typeface="+mj-lt"/>
                <a:ea typeface="+mj-ea"/>
                <a:cs typeface="+mj-cs"/>
              </a:rPr>
            </a:br>
            <a:endParaRPr lang="en-US" sz="4400" kern="1200" dirty="0">
              <a:solidFill>
                <a:srgbClr val="FFFFFF"/>
              </a:solidFill>
              <a:latin typeface="+mj-lt"/>
              <a:ea typeface="+mj-ea"/>
              <a:cs typeface="+mj-cs"/>
            </a:endParaRPr>
          </a:p>
        </p:txBody>
      </p:sp>
      <p:sp>
        <p:nvSpPr>
          <p:cNvPr id="4" name="Text Placeholder 3"/>
          <p:cNvSpPr>
            <a:spLocks noGrp="1"/>
          </p:cNvSpPr>
          <p:nvPr>
            <p:ph type="body" idx="1"/>
          </p:nvPr>
        </p:nvSpPr>
        <p:spPr>
          <a:xfrm>
            <a:off x="1171575" y="4473360"/>
            <a:ext cx="9469211" cy="865639"/>
          </a:xfrm>
        </p:spPr>
        <p:txBody>
          <a:bodyPr vert="horz" lIns="91440" tIns="45720" rIns="91440" bIns="45720" rtlCol="0" anchor="ctr">
            <a:normAutofit/>
          </a:bodyPr>
          <a:lstStyle/>
          <a:p>
            <a:pPr algn="ctr"/>
            <a:r>
              <a:rPr lang="en-US" sz="3600" kern="1200" dirty="0" err="1">
                <a:solidFill>
                  <a:srgbClr val="000000"/>
                </a:solidFill>
                <a:latin typeface="+mn-lt"/>
                <a:ea typeface="+mn-ea"/>
                <a:cs typeface="+mn-cs"/>
              </a:rPr>
              <a:t>CiP</a:t>
            </a:r>
            <a:r>
              <a:rPr lang="en-US" sz="3600" kern="1200" dirty="0">
                <a:solidFill>
                  <a:srgbClr val="000000"/>
                </a:solidFill>
                <a:latin typeface="+mn-lt"/>
                <a:ea typeface="+mn-ea"/>
                <a:cs typeface="+mn-cs"/>
              </a:rPr>
              <a:t> scoring</a:t>
            </a:r>
          </a:p>
        </p:txBody>
      </p:sp>
    </p:spTree>
    <p:extLst>
      <p:ext uri="{BB962C8B-B14F-4D97-AF65-F5344CB8AC3E}">
        <p14:creationId xmlns:p14="http://schemas.microsoft.com/office/powerpoint/2010/main" val="380676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F413CB-D4CE-4883-A3B3-1B1FFBDF7631}"/>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Overview</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17" name="Content Placeholder 2">
            <a:extLst>
              <a:ext uri="{FF2B5EF4-FFF2-40B4-BE49-F238E27FC236}">
                <a16:creationId xmlns:a16="http://schemas.microsoft.com/office/drawing/2014/main" id="{B7CC7038-1A1B-48AC-84B2-82A9EC241393}"/>
              </a:ext>
            </a:extLst>
          </p:cNvPr>
          <p:cNvSpPr>
            <a:spLocks noGrp="1"/>
          </p:cNvSpPr>
          <p:nvPr>
            <p:ph idx="1"/>
          </p:nvPr>
        </p:nvSpPr>
        <p:spPr>
          <a:xfrm>
            <a:off x="6297233" y="518400"/>
            <a:ext cx="4771607" cy="5837949"/>
          </a:xfrm>
        </p:spPr>
        <p:txBody>
          <a:bodyPr anchor="ctr">
            <a:normAutofit/>
          </a:bodyPr>
          <a:lstStyle/>
          <a:p>
            <a:r>
              <a:rPr lang="en-GB" sz="3200" dirty="0">
                <a:solidFill>
                  <a:schemeClr val="tx1">
                    <a:alpha val="80000"/>
                  </a:schemeClr>
                </a:solidFill>
              </a:rPr>
              <a:t>Definition curriculum</a:t>
            </a:r>
          </a:p>
          <a:p>
            <a:r>
              <a:rPr lang="en-GB" sz="3200" dirty="0">
                <a:solidFill>
                  <a:schemeClr val="tx1">
                    <a:alpha val="80000"/>
                  </a:schemeClr>
                </a:solidFill>
              </a:rPr>
              <a:t>Resources on JRCPTB &amp; BAD websites</a:t>
            </a:r>
          </a:p>
          <a:p>
            <a:r>
              <a:rPr lang="en-GB" sz="3200" dirty="0">
                <a:solidFill>
                  <a:schemeClr val="tx1">
                    <a:alpha val="80000"/>
                  </a:schemeClr>
                </a:solidFill>
              </a:rPr>
              <a:t>New curriculum/ changes </a:t>
            </a:r>
            <a:r>
              <a:rPr lang="en-GB" sz="3200" dirty="0" err="1">
                <a:solidFill>
                  <a:schemeClr val="tx1">
                    <a:alpha val="80000"/>
                  </a:schemeClr>
                </a:solidFill>
              </a:rPr>
              <a:t>cf</a:t>
            </a:r>
            <a:r>
              <a:rPr lang="en-GB" sz="3200" dirty="0">
                <a:solidFill>
                  <a:schemeClr val="tx1">
                    <a:alpha val="80000"/>
                  </a:schemeClr>
                </a:solidFill>
              </a:rPr>
              <a:t> old curriculum</a:t>
            </a:r>
          </a:p>
          <a:p>
            <a:r>
              <a:rPr lang="en-GB" sz="3200" dirty="0">
                <a:solidFill>
                  <a:schemeClr val="tx1">
                    <a:alpha val="80000"/>
                  </a:schemeClr>
                </a:solidFill>
              </a:rPr>
              <a:t>Transitioning</a:t>
            </a:r>
          </a:p>
          <a:p>
            <a:endParaRPr lang="en-GB" sz="24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EF7394C-84EF-42EF-A756-6827754C941F}"/>
                  </a:ext>
                </a:extLst>
              </p14:cNvPr>
              <p14:cNvContentPartPr/>
              <p14:nvPr/>
            </p14:nvContentPartPr>
            <p14:xfrm>
              <a:off x="8496030" y="2114460"/>
              <a:ext cx="360" cy="360"/>
            </p14:xfrm>
          </p:contentPart>
        </mc:Choice>
        <mc:Fallback xmlns="">
          <p:pic>
            <p:nvPicPr>
              <p:cNvPr id="3" name="Ink 2">
                <a:extLst>
                  <a:ext uri="{FF2B5EF4-FFF2-40B4-BE49-F238E27FC236}">
                    <a16:creationId xmlns:a16="http://schemas.microsoft.com/office/drawing/2014/main" id="{5EF7394C-84EF-42EF-A756-6827754C941F}"/>
                  </a:ext>
                </a:extLst>
              </p:cNvPr>
              <p:cNvPicPr/>
              <p:nvPr/>
            </p:nvPicPr>
            <p:blipFill>
              <a:blip r:embed="rId3"/>
              <a:stretch>
                <a:fillRect/>
              </a:stretch>
            </p:blipFill>
            <p:spPr>
              <a:xfrm>
                <a:off x="8478030" y="2096460"/>
                <a:ext cx="36000" cy="36000"/>
              </a:xfrm>
              <a:prstGeom prst="rect">
                <a:avLst/>
              </a:prstGeom>
            </p:spPr>
          </p:pic>
        </mc:Fallback>
      </mc:AlternateContent>
    </p:spTree>
    <p:extLst>
      <p:ext uri="{BB962C8B-B14F-4D97-AF65-F5344CB8AC3E}">
        <p14:creationId xmlns:p14="http://schemas.microsoft.com/office/powerpoint/2010/main" val="3720242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9F6CF1-6E18-4D9D-A78D-FF69C5CC1F6E}"/>
              </a:ext>
            </a:extLst>
          </p:cNvPr>
          <p:cNvSpPr>
            <a:spLocks noGrp="1"/>
          </p:cNvSpPr>
          <p:nvPr>
            <p:ph type="title"/>
          </p:nvPr>
        </p:nvSpPr>
        <p:spPr>
          <a:xfrm>
            <a:off x="1179576" y="822960"/>
            <a:ext cx="9829800" cy="1325880"/>
          </a:xfrm>
        </p:spPr>
        <p:txBody>
          <a:bodyPr>
            <a:normAutofit/>
          </a:bodyPr>
          <a:lstStyle/>
          <a:p>
            <a:pPr algn="ctr"/>
            <a:r>
              <a:rPr lang="en-GB" sz="4000" dirty="0">
                <a:solidFill>
                  <a:srgbClr val="FFFFFF"/>
                </a:solidFill>
              </a:rPr>
              <a:t>Generic </a:t>
            </a:r>
            <a:r>
              <a:rPr lang="en-GB" sz="4000" dirty="0" err="1">
                <a:solidFill>
                  <a:srgbClr val="FFFFFF"/>
                </a:solidFill>
              </a:rPr>
              <a:t>CiP</a:t>
            </a:r>
            <a:r>
              <a:rPr lang="en-GB" sz="4000" dirty="0">
                <a:solidFill>
                  <a:srgbClr val="FFFFFF"/>
                </a:solidFill>
              </a:rPr>
              <a:t> assessment is global. Will be done each year for the 6 </a:t>
            </a:r>
            <a:r>
              <a:rPr lang="en-GB" sz="4000" dirty="0" err="1">
                <a:solidFill>
                  <a:srgbClr val="FFFFFF"/>
                </a:solidFill>
              </a:rPr>
              <a:t>CiPs</a:t>
            </a:r>
            <a:r>
              <a:rPr lang="en-GB" sz="4000" dirty="0">
                <a:solidFill>
                  <a:srgbClr val="FFFFFF"/>
                </a:solidFill>
              </a:rPr>
              <a:t> as part of ES report</a:t>
            </a:r>
          </a:p>
        </p:txBody>
      </p:sp>
      <p:sp>
        <p:nvSpPr>
          <p:cNvPr id="9" name="Content Placeholder 8">
            <a:extLst>
              <a:ext uri="{FF2B5EF4-FFF2-40B4-BE49-F238E27FC236}">
                <a16:creationId xmlns:a16="http://schemas.microsoft.com/office/drawing/2014/main" id="{7248ACA4-73F2-4191-A5FA-38FC3DBAF1E9}"/>
              </a:ext>
            </a:extLst>
          </p:cNvPr>
          <p:cNvSpPr>
            <a:spLocks noGrp="1"/>
          </p:cNvSpPr>
          <p:nvPr>
            <p:ph idx="1"/>
          </p:nvPr>
        </p:nvSpPr>
        <p:spPr>
          <a:xfrm>
            <a:off x="804672" y="2827419"/>
            <a:ext cx="5126896" cy="3227626"/>
          </a:xfrm>
        </p:spPr>
        <p:txBody>
          <a:bodyPr anchor="ctr">
            <a:normAutofit/>
          </a:bodyPr>
          <a:lstStyle/>
          <a:p>
            <a:endParaRPr lang="en-US" sz="1900">
              <a:solidFill>
                <a:srgbClr val="000000"/>
              </a:solidFill>
            </a:endParaRPr>
          </a:p>
        </p:txBody>
      </p:sp>
      <p:graphicFrame>
        <p:nvGraphicFramePr>
          <p:cNvPr id="7" name="Content Placeholder 3">
            <a:extLst>
              <a:ext uri="{FF2B5EF4-FFF2-40B4-BE49-F238E27FC236}">
                <a16:creationId xmlns:a16="http://schemas.microsoft.com/office/drawing/2014/main" id="{E77DC86B-E345-403A-909F-53B811CCF1A2}"/>
              </a:ext>
            </a:extLst>
          </p:cNvPr>
          <p:cNvGraphicFramePr>
            <a:graphicFrameLocks/>
          </p:cNvGraphicFramePr>
          <p:nvPr>
            <p:extLst>
              <p:ext uri="{D42A27DB-BD31-4B8C-83A1-F6EECF244321}">
                <p14:modId xmlns:p14="http://schemas.microsoft.com/office/powerpoint/2010/main" val="1907109110"/>
              </p:ext>
            </p:extLst>
          </p:nvPr>
        </p:nvGraphicFramePr>
        <p:xfrm>
          <a:off x="804672" y="2753935"/>
          <a:ext cx="10579400" cy="3301109"/>
        </p:xfrm>
        <a:graphic>
          <a:graphicData uri="http://schemas.openxmlformats.org/drawingml/2006/table">
            <a:tbl>
              <a:tblPr firstRow="1" bandRow="1">
                <a:tableStyleId>{93296810-A885-4BE3-A3E7-6D5BEEA58F35}</a:tableStyleId>
              </a:tblPr>
              <a:tblGrid>
                <a:gridCol w="5177263">
                  <a:extLst>
                    <a:ext uri="{9D8B030D-6E8A-4147-A177-3AD203B41FA5}">
                      <a16:colId xmlns:a16="http://schemas.microsoft.com/office/drawing/2014/main" val="99385562"/>
                    </a:ext>
                  </a:extLst>
                </a:gridCol>
                <a:gridCol w="5402137">
                  <a:extLst>
                    <a:ext uri="{9D8B030D-6E8A-4147-A177-3AD203B41FA5}">
                      <a16:colId xmlns:a16="http://schemas.microsoft.com/office/drawing/2014/main" val="2985526882"/>
                    </a:ext>
                  </a:extLst>
                </a:gridCol>
              </a:tblGrid>
              <a:tr h="1218986">
                <a:tc>
                  <a:txBody>
                    <a:bodyPr/>
                    <a:lstStyle/>
                    <a:p>
                      <a:endParaRPr lang="en-GB" sz="1600" dirty="0"/>
                    </a:p>
                    <a:p>
                      <a:r>
                        <a:rPr lang="en-GB" sz="1600" dirty="0"/>
                        <a:t>Below expectations for this year of training </a:t>
                      </a:r>
                    </a:p>
                  </a:txBody>
                  <a:tcPr marL="98405" marR="98405" marT="41715" marB="41715"/>
                </a:tc>
                <a:tc>
                  <a:txBody>
                    <a:bodyPr/>
                    <a:lstStyle/>
                    <a:p>
                      <a:endParaRPr lang="en-GB" sz="1600" dirty="0"/>
                    </a:p>
                    <a:p>
                      <a:r>
                        <a:rPr lang="en-GB" sz="1600" dirty="0"/>
                        <a:t>May not meet the requirements for critical progression point </a:t>
                      </a:r>
                    </a:p>
                  </a:txBody>
                  <a:tcPr marL="98405" marR="98405" marT="41715" marB="41715"/>
                </a:tc>
                <a:extLst>
                  <a:ext uri="{0D108BD9-81ED-4DB2-BD59-A6C34878D82A}">
                    <a16:rowId xmlns:a16="http://schemas.microsoft.com/office/drawing/2014/main" val="2391941391"/>
                  </a:ext>
                </a:extLst>
              </a:tr>
              <a:tr h="863137">
                <a:tc>
                  <a:txBody>
                    <a:bodyPr/>
                    <a:lstStyle/>
                    <a:p>
                      <a:r>
                        <a:rPr lang="en-GB" sz="1600" dirty="0"/>
                        <a:t> </a:t>
                      </a:r>
                    </a:p>
                    <a:p>
                      <a:r>
                        <a:rPr lang="en-GB" sz="1600" dirty="0"/>
                        <a:t>Meeting expectations for this year of training </a:t>
                      </a:r>
                    </a:p>
                  </a:txBody>
                  <a:tcPr marL="98405" marR="98405" marT="41715" marB="41715"/>
                </a:tc>
                <a:tc>
                  <a:txBody>
                    <a:bodyPr/>
                    <a:lstStyle/>
                    <a:p>
                      <a:pPr algn="ctr"/>
                      <a:endParaRPr lang="en-GB" sz="1600" dirty="0"/>
                    </a:p>
                    <a:p>
                      <a:pPr algn="l"/>
                      <a:r>
                        <a:rPr lang="en-GB" sz="1600" dirty="0"/>
                        <a:t>Expected to progress to next stage of training </a:t>
                      </a:r>
                    </a:p>
                  </a:txBody>
                  <a:tcPr marL="98405" marR="98405" marT="41715" marB="41715"/>
                </a:tc>
                <a:extLst>
                  <a:ext uri="{0D108BD9-81ED-4DB2-BD59-A6C34878D82A}">
                    <a16:rowId xmlns:a16="http://schemas.microsoft.com/office/drawing/2014/main" val="4160494170"/>
                  </a:ext>
                </a:extLst>
              </a:tr>
              <a:tr h="1218986">
                <a:tc>
                  <a:txBody>
                    <a:bodyPr/>
                    <a:lstStyle/>
                    <a:p>
                      <a:endParaRPr lang="en-GB" sz="1600" dirty="0"/>
                    </a:p>
                    <a:p>
                      <a:r>
                        <a:rPr lang="en-GB" sz="1600" dirty="0"/>
                        <a:t>Above expectations for this year of training</a:t>
                      </a:r>
                    </a:p>
                    <a:p>
                      <a:r>
                        <a:rPr lang="en-GB" sz="1600" dirty="0"/>
                        <a:t> </a:t>
                      </a:r>
                    </a:p>
                  </a:txBody>
                  <a:tcPr marL="98405" marR="98405" marT="41715" marB="41715"/>
                </a:tc>
                <a:tc>
                  <a:txBody>
                    <a:bodyPr/>
                    <a:lstStyle/>
                    <a:p>
                      <a:endParaRPr lang="en-GB" sz="1600" dirty="0"/>
                    </a:p>
                    <a:p>
                      <a:r>
                        <a:rPr lang="en-GB" sz="1600" dirty="0"/>
                        <a:t>Expected to progress to next stage of training </a:t>
                      </a:r>
                    </a:p>
                  </a:txBody>
                  <a:tcPr marL="98405" marR="98405" marT="41715" marB="41715"/>
                </a:tc>
                <a:extLst>
                  <a:ext uri="{0D108BD9-81ED-4DB2-BD59-A6C34878D82A}">
                    <a16:rowId xmlns:a16="http://schemas.microsoft.com/office/drawing/2014/main" val="1579269142"/>
                  </a:ext>
                </a:extLst>
              </a:tr>
            </a:tbl>
          </a:graphicData>
        </a:graphic>
      </p:graphicFrame>
    </p:spTree>
    <p:extLst>
      <p:ext uri="{BB962C8B-B14F-4D97-AF65-F5344CB8AC3E}">
        <p14:creationId xmlns:p14="http://schemas.microsoft.com/office/powerpoint/2010/main" val="391343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4" name="Picture 43">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420E47-15B8-4CCC-A914-C52161DABEF8}"/>
              </a:ext>
            </a:extLst>
          </p:cNvPr>
          <p:cNvSpPr>
            <a:spLocks noGrp="1"/>
          </p:cNvSpPr>
          <p:nvPr>
            <p:ph type="title"/>
          </p:nvPr>
        </p:nvSpPr>
        <p:spPr>
          <a:xfrm>
            <a:off x="1179576" y="822960"/>
            <a:ext cx="9829800" cy="1325880"/>
          </a:xfrm>
        </p:spPr>
        <p:txBody>
          <a:bodyPr>
            <a:normAutofit/>
          </a:bodyPr>
          <a:lstStyle/>
          <a:p>
            <a:pPr algn="ctr"/>
            <a:r>
              <a:rPr lang="en-GB" sz="4000" dirty="0">
                <a:solidFill>
                  <a:srgbClr val="FFFFFF"/>
                </a:solidFill>
              </a:rPr>
              <a:t>Specialty </a:t>
            </a:r>
            <a:r>
              <a:rPr lang="en-GB" sz="4000" dirty="0" err="1">
                <a:solidFill>
                  <a:srgbClr val="FFFFFF"/>
                </a:solidFill>
              </a:rPr>
              <a:t>CiP</a:t>
            </a:r>
            <a:r>
              <a:rPr lang="en-GB" sz="4000" dirty="0">
                <a:solidFill>
                  <a:srgbClr val="FFFFFF"/>
                </a:solidFill>
              </a:rPr>
              <a:t> assessment- also marked each year as part of ES report</a:t>
            </a:r>
          </a:p>
        </p:txBody>
      </p:sp>
      <p:sp>
        <p:nvSpPr>
          <p:cNvPr id="39" name="Content Placeholder 38">
            <a:extLst>
              <a:ext uri="{FF2B5EF4-FFF2-40B4-BE49-F238E27FC236}">
                <a16:creationId xmlns:a16="http://schemas.microsoft.com/office/drawing/2014/main" id="{30DA1887-96C4-4936-BF39-F40DCA26C339}"/>
              </a:ext>
            </a:extLst>
          </p:cNvPr>
          <p:cNvSpPr>
            <a:spLocks noGrp="1"/>
          </p:cNvSpPr>
          <p:nvPr>
            <p:ph idx="1"/>
          </p:nvPr>
        </p:nvSpPr>
        <p:spPr>
          <a:xfrm>
            <a:off x="6354871" y="2827419"/>
            <a:ext cx="5029200" cy="3227626"/>
          </a:xfrm>
        </p:spPr>
        <p:txBody>
          <a:bodyPr anchor="ctr">
            <a:normAutofit/>
          </a:bodyPr>
          <a:lstStyle/>
          <a:p>
            <a:endParaRPr lang="en-US" sz="1900">
              <a:solidFill>
                <a:srgbClr val="000000"/>
              </a:solidFill>
            </a:endParaRPr>
          </a:p>
        </p:txBody>
      </p:sp>
      <p:graphicFrame>
        <p:nvGraphicFramePr>
          <p:cNvPr id="37" name="Content Placeholder 3">
            <a:extLst>
              <a:ext uri="{FF2B5EF4-FFF2-40B4-BE49-F238E27FC236}">
                <a16:creationId xmlns:a16="http://schemas.microsoft.com/office/drawing/2014/main" id="{8C90C454-A275-4E7E-BE4A-D2FC7BFE3E84}"/>
              </a:ext>
            </a:extLst>
          </p:cNvPr>
          <p:cNvGraphicFramePr>
            <a:graphicFrameLocks/>
          </p:cNvGraphicFramePr>
          <p:nvPr>
            <p:extLst>
              <p:ext uri="{D42A27DB-BD31-4B8C-83A1-F6EECF244321}">
                <p14:modId xmlns:p14="http://schemas.microsoft.com/office/powerpoint/2010/main" val="3508017953"/>
              </p:ext>
            </p:extLst>
          </p:nvPr>
        </p:nvGraphicFramePr>
        <p:xfrm>
          <a:off x="221381" y="2513306"/>
          <a:ext cx="11232682" cy="4356933"/>
        </p:xfrm>
        <a:graphic>
          <a:graphicData uri="http://schemas.openxmlformats.org/drawingml/2006/table">
            <a:tbl>
              <a:tblPr firstRow="1" bandRow="1">
                <a:tableStyleId>{93296810-A885-4BE3-A3E7-6D5BEEA58F35}</a:tableStyleId>
              </a:tblPr>
              <a:tblGrid>
                <a:gridCol w="596766">
                  <a:extLst>
                    <a:ext uri="{9D8B030D-6E8A-4147-A177-3AD203B41FA5}">
                      <a16:colId xmlns:a16="http://schemas.microsoft.com/office/drawing/2014/main" val="2343932984"/>
                    </a:ext>
                  </a:extLst>
                </a:gridCol>
                <a:gridCol w="10635916">
                  <a:extLst>
                    <a:ext uri="{9D8B030D-6E8A-4147-A177-3AD203B41FA5}">
                      <a16:colId xmlns:a16="http://schemas.microsoft.com/office/drawing/2014/main" val="4213294339"/>
                    </a:ext>
                  </a:extLst>
                </a:gridCol>
              </a:tblGrid>
              <a:tr h="553262">
                <a:tc>
                  <a:txBody>
                    <a:bodyPr/>
                    <a:lstStyle/>
                    <a:p>
                      <a:r>
                        <a:rPr lang="en-GB" sz="1800"/>
                        <a:t>Level</a:t>
                      </a:r>
                    </a:p>
                  </a:txBody>
                  <a:tcPr marL="47774" marR="47774" marT="23887" marB="238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dirty="0">
                          <a:solidFill>
                            <a:schemeClr val="lt1"/>
                          </a:solidFill>
                        </a:rPr>
                        <a:t>Descriptor </a:t>
                      </a:r>
                      <a:r>
                        <a:rPr lang="en-GB" sz="1800" b="0" u="none" strike="noStrike" kern="1200" baseline="0" dirty="0">
                          <a:solidFill>
                            <a:schemeClr val="lt1"/>
                          </a:solidFill>
                        </a:rPr>
                        <a:t>	</a:t>
                      </a:r>
                    </a:p>
                    <a:p>
                      <a:endParaRPr lang="en-GB" sz="1800" dirty="0"/>
                    </a:p>
                  </a:txBody>
                  <a:tcPr marL="47774" marR="47774" marT="23887" marB="23887"/>
                </a:tc>
                <a:extLst>
                  <a:ext uri="{0D108BD9-81ED-4DB2-BD59-A6C34878D82A}">
                    <a16:rowId xmlns:a16="http://schemas.microsoft.com/office/drawing/2014/main" val="586833387"/>
                  </a:ext>
                </a:extLst>
              </a:tr>
              <a:tr h="553262">
                <a:tc>
                  <a:txBody>
                    <a:bodyPr/>
                    <a:lstStyle/>
                    <a:p>
                      <a:pPr algn="ctr"/>
                      <a:r>
                        <a:rPr lang="en-GB" sz="1800"/>
                        <a:t>1</a:t>
                      </a:r>
                    </a:p>
                  </a:txBody>
                  <a:tcPr marL="47774" marR="47774" marT="23887" marB="238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a:solidFill>
                            <a:schemeClr val="tx1"/>
                          </a:solidFill>
                        </a:rPr>
                        <a:t>Entrusted to observe only </a:t>
                      </a:r>
                      <a:r>
                        <a:rPr lang="en-GB" sz="1800" b="0" u="none" strike="noStrike" kern="1200" baseline="0">
                          <a:solidFill>
                            <a:schemeClr val="dk1"/>
                          </a:solidFill>
                        </a:rPr>
                        <a:t>– no provision of clinical care 	</a:t>
                      </a:r>
                    </a:p>
                    <a:p>
                      <a:endParaRPr lang="en-GB" sz="1800"/>
                    </a:p>
                  </a:txBody>
                  <a:tcPr marL="47774" marR="47774" marT="23887" marB="23887"/>
                </a:tc>
                <a:extLst>
                  <a:ext uri="{0D108BD9-81ED-4DB2-BD59-A6C34878D82A}">
                    <a16:rowId xmlns:a16="http://schemas.microsoft.com/office/drawing/2014/main" val="269640592"/>
                  </a:ext>
                </a:extLst>
              </a:tr>
              <a:tr h="987950">
                <a:tc>
                  <a:txBody>
                    <a:bodyPr/>
                    <a:lstStyle/>
                    <a:p>
                      <a:pPr algn="ctr"/>
                      <a:r>
                        <a:rPr lang="en-GB" sz="1800"/>
                        <a:t>2</a:t>
                      </a:r>
                    </a:p>
                  </a:txBody>
                  <a:tcPr marL="47774" marR="47774" marT="23887" marB="238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a:solidFill>
                            <a:schemeClr val="tx1"/>
                          </a:solidFill>
                        </a:rPr>
                        <a:t>Entrusted to act with direct supervision</a:t>
                      </a:r>
                      <a:r>
                        <a:rPr lang="en-GB" sz="1800" b="0" u="none" strike="noStrike" kern="1200" baseline="0">
                          <a:solidFill>
                            <a:schemeClr val="dk1"/>
                          </a:solidFill>
                        </a:rPr>
                        <a:t>: the trainee may provide clinical care, but the supervising physician is physically within the hospital or other site of patient care and is immediately available if required to provide direct bedside supervision 	</a:t>
                      </a:r>
                    </a:p>
                    <a:p>
                      <a:endParaRPr lang="en-GB" sz="1800"/>
                    </a:p>
                  </a:txBody>
                  <a:tcPr marL="47774" marR="47774" marT="23887" marB="23887"/>
                </a:tc>
                <a:extLst>
                  <a:ext uri="{0D108BD9-81ED-4DB2-BD59-A6C34878D82A}">
                    <a16:rowId xmlns:a16="http://schemas.microsoft.com/office/drawing/2014/main" val="1330228466"/>
                  </a:ext>
                </a:extLst>
              </a:tr>
              <a:tr h="1422637">
                <a:tc>
                  <a:txBody>
                    <a:bodyPr/>
                    <a:lstStyle/>
                    <a:p>
                      <a:pPr algn="ctr"/>
                      <a:r>
                        <a:rPr lang="en-GB" sz="1800"/>
                        <a:t>3</a:t>
                      </a:r>
                    </a:p>
                  </a:txBody>
                  <a:tcPr marL="47774" marR="47774" marT="23887" marB="23887"/>
                </a:tc>
                <a:tc>
                  <a:txBody>
                    <a:bodyPr/>
                    <a:lstStyle/>
                    <a:p>
                      <a:r>
                        <a:rPr lang="en-GB" sz="1800" b="1" u="none" strike="noStrike" kern="1200" baseline="0">
                          <a:solidFill>
                            <a:schemeClr val="tx1"/>
                          </a:solidFill>
                        </a:rPr>
                        <a:t>Entrusted to act with indirect supervision</a:t>
                      </a:r>
                      <a:r>
                        <a:rPr lang="en-GB" sz="1800" b="0" u="none" strike="noStrike" kern="1200" baseline="0">
                          <a:solidFill>
                            <a:schemeClr val="dk1"/>
                          </a:solidFill>
                        </a:rPr>
                        <a:t>: the trainee may provide clinical care when the supervising physician is not physically present within the hospital or other site of patient care, but is available by means of telephone and/or electronic media to provide advice, and can attend at the bedside if required to provide direct supervision 	</a:t>
                      </a:r>
                    </a:p>
                    <a:p>
                      <a:endParaRPr lang="en-GB" sz="1800"/>
                    </a:p>
                  </a:txBody>
                  <a:tcPr marL="47774" marR="47774" marT="23887" marB="23887"/>
                </a:tc>
                <a:extLst>
                  <a:ext uri="{0D108BD9-81ED-4DB2-BD59-A6C34878D82A}">
                    <a16:rowId xmlns:a16="http://schemas.microsoft.com/office/drawing/2014/main" val="2481358763"/>
                  </a:ext>
                </a:extLst>
              </a:tr>
              <a:tr h="553262">
                <a:tc>
                  <a:txBody>
                    <a:bodyPr/>
                    <a:lstStyle/>
                    <a:p>
                      <a:pPr algn="ctr"/>
                      <a:r>
                        <a:rPr lang="en-GB" sz="1800"/>
                        <a:t>4</a:t>
                      </a:r>
                    </a:p>
                  </a:txBody>
                  <a:tcPr marL="47774" marR="47774" marT="23887" marB="2388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u="none" strike="noStrike" kern="1200" baseline="0" dirty="0">
                          <a:solidFill>
                            <a:schemeClr val="tx1"/>
                          </a:solidFill>
                        </a:rPr>
                        <a:t>Entrusted to act unsupervised </a:t>
                      </a:r>
                      <a:r>
                        <a:rPr lang="en-GB" sz="1800" b="0" u="none" strike="noStrike" kern="1200" baseline="0" dirty="0">
                          <a:solidFill>
                            <a:schemeClr val="dk1"/>
                          </a:solidFill>
                        </a:rPr>
                        <a:t>	</a:t>
                      </a:r>
                    </a:p>
                    <a:p>
                      <a:endParaRPr lang="en-GB" sz="1800" dirty="0"/>
                    </a:p>
                  </a:txBody>
                  <a:tcPr marL="47774" marR="47774" marT="23887" marB="23887"/>
                </a:tc>
                <a:extLst>
                  <a:ext uri="{0D108BD9-81ED-4DB2-BD59-A6C34878D82A}">
                    <a16:rowId xmlns:a16="http://schemas.microsoft.com/office/drawing/2014/main" val="4241414307"/>
                  </a:ext>
                </a:extLst>
              </a:tr>
            </a:tbl>
          </a:graphicData>
        </a:graphic>
      </p:graphicFrame>
    </p:spTree>
    <p:extLst>
      <p:ext uri="{BB962C8B-B14F-4D97-AF65-F5344CB8AC3E}">
        <p14:creationId xmlns:p14="http://schemas.microsoft.com/office/powerpoint/2010/main" val="461513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04C8AAA-643E-414A-853D-2C071D5EC670}"/>
              </a:ext>
            </a:extLst>
          </p:cNvPr>
          <p:cNvSpPr>
            <a:spLocks noGrp="1"/>
          </p:cNvSpPr>
          <p:nvPr>
            <p:ph type="title"/>
          </p:nvPr>
        </p:nvSpPr>
        <p:spPr>
          <a:xfrm>
            <a:off x="753925" y="1743075"/>
            <a:ext cx="10684151" cy="1943100"/>
          </a:xfrm>
        </p:spPr>
        <p:txBody>
          <a:bodyPr vert="horz" lIns="91440" tIns="45720" rIns="91440" bIns="45720" rtlCol="0" anchor="ctr">
            <a:normAutofit/>
          </a:bodyPr>
          <a:lstStyle/>
          <a:p>
            <a:pPr algn="ctr"/>
            <a:r>
              <a:rPr lang="en-US" sz="4300" kern="1200" dirty="0">
                <a:solidFill>
                  <a:srgbClr val="FFFFFF"/>
                </a:solidFill>
                <a:latin typeface="+mj-lt"/>
                <a:ea typeface="+mj-ea"/>
                <a:cs typeface="+mj-cs"/>
              </a:rPr>
              <a:t>Changes</a:t>
            </a:r>
            <a:br>
              <a:rPr lang="en-US" sz="4300" kern="1200" dirty="0">
                <a:solidFill>
                  <a:srgbClr val="FFFFFF"/>
                </a:solidFill>
                <a:latin typeface="+mj-lt"/>
                <a:ea typeface="+mj-ea"/>
                <a:cs typeface="+mj-cs"/>
              </a:rPr>
            </a:br>
            <a:r>
              <a:rPr lang="en-US" sz="4300" kern="1200" dirty="0">
                <a:solidFill>
                  <a:srgbClr val="FFFFFF"/>
                </a:solidFill>
                <a:latin typeface="+mj-lt"/>
                <a:ea typeface="+mj-ea"/>
                <a:cs typeface="+mj-cs"/>
              </a:rPr>
              <a:t>5.Evidence</a:t>
            </a:r>
          </a:p>
        </p:txBody>
      </p:sp>
      <p:sp>
        <p:nvSpPr>
          <p:cNvPr id="4" name="Text Placeholder 3"/>
          <p:cNvSpPr>
            <a:spLocks noGrp="1"/>
          </p:cNvSpPr>
          <p:nvPr>
            <p:ph type="body" idx="1"/>
          </p:nvPr>
        </p:nvSpPr>
        <p:spPr>
          <a:xfrm>
            <a:off x="1171575" y="4473360"/>
            <a:ext cx="9469211" cy="865639"/>
          </a:xfrm>
        </p:spPr>
        <p:txBody>
          <a:bodyPr vert="horz" lIns="91440" tIns="45720" rIns="91440" bIns="45720" rtlCol="0" anchor="ctr">
            <a:normAutofit/>
          </a:bodyPr>
          <a:lstStyle/>
          <a:p>
            <a:pPr algn="ctr"/>
            <a:endParaRPr lang="en-US" sz="2800" kern="1200">
              <a:solidFill>
                <a:srgbClr val="000000"/>
              </a:solidFill>
              <a:latin typeface="+mn-lt"/>
              <a:ea typeface="+mn-ea"/>
              <a:cs typeface="+mn-cs"/>
            </a:endParaRPr>
          </a:p>
        </p:txBody>
      </p:sp>
    </p:spTree>
    <p:extLst>
      <p:ext uri="{BB962C8B-B14F-4D97-AF65-F5344CB8AC3E}">
        <p14:creationId xmlns:p14="http://schemas.microsoft.com/office/powerpoint/2010/main" val="1047812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8">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22"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D9A0F0E-3F3F-4D48-9165-451211A4A535}"/>
              </a:ext>
            </a:extLst>
          </p:cNvPr>
          <p:cNvSpPr>
            <a:spLocks noGrp="1"/>
          </p:cNvSpPr>
          <p:nvPr>
            <p:ph type="title"/>
          </p:nvPr>
        </p:nvSpPr>
        <p:spPr>
          <a:xfrm>
            <a:off x="1141965" y="1321743"/>
            <a:ext cx="3787482" cy="4277890"/>
          </a:xfrm>
        </p:spPr>
        <p:txBody>
          <a:bodyPr anchor="ctr">
            <a:normAutofit/>
          </a:bodyPr>
          <a:lstStyle/>
          <a:p>
            <a:r>
              <a:rPr lang="en-GB" sz="4800" dirty="0">
                <a:solidFill>
                  <a:srgbClr val="FFFFFF"/>
                </a:solidFill>
              </a:rPr>
              <a:t>Changes to Evidence</a:t>
            </a:r>
          </a:p>
        </p:txBody>
      </p:sp>
      <p:grpSp>
        <p:nvGrpSpPr>
          <p:cNvPr id="72" name="Group 7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73"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F4C1E91-204D-46EC-9468-DBB115BFC410}"/>
              </a:ext>
            </a:extLst>
          </p:cNvPr>
          <p:cNvSpPr>
            <a:spLocks noGrp="1"/>
          </p:cNvSpPr>
          <p:nvPr>
            <p:ph idx="1"/>
          </p:nvPr>
        </p:nvSpPr>
        <p:spPr>
          <a:xfrm>
            <a:off x="5574882" y="532993"/>
            <a:ext cx="5899131" cy="5944007"/>
          </a:xfrm>
        </p:spPr>
        <p:txBody>
          <a:bodyPr anchor="ctr">
            <a:normAutofit/>
          </a:bodyPr>
          <a:lstStyle/>
          <a:p>
            <a:pPr marL="0" indent="0">
              <a:buNone/>
            </a:pPr>
            <a:r>
              <a:rPr lang="en-GB" sz="2400" b="1" dirty="0">
                <a:effectLst/>
                <a:latin typeface="Calibri" panose="020F0502020204030204" pitchFamily="34" charset="0"/>
                <a:ea typeface="Calibri" panose="020F0502020204030204" pitchFamily="34" charset="0"/>
              </a:rPr>
              <a:t>Acute care assessment tool </a:t>
            </a:r>
            <a:r>
              <a:rPr lang="en-GB" sz="2400" dirty="0">
                <a:effectLst/>
                <a:latin typeface="Calibri" panose="020F0502020204030204" pitchFamily="34" charset="0"/>
                <a:ea typeface="Calibri" panose="020F0502020204030204" pitchFamily="34" charset="0"/>
              </a:rPr>
              <a:t>(</a:t>
            </a:r>
            <a:r>
              <a:rPr lang="en-GB" sz="2400" dirty="0">
                <a:latin typeface="Calibri" panose="020F0502020204030204" pitchFamily="34" charset="0"/>
                <a:ea typeface="Calibri" panose="020F0502020204030204" pitchFamily="34" charset="0"/>
              </a:rPr>
              <a:t>used to </a:t>
            </a:r>
            <a:r>
              <a:rPr lang="en-GB" sz="2400" dirty="0">
                <a:effectLst/>
                <a:latin typeface="Calibri" panose="020F0502020204030204" pitchFamily="34" charset="0"/>
                <a:ea typeface="Calibri" panose="020F0502020204030204" pitchFamily="34" charset="0"/>
              </a:rPr>
              <a:t>assess on call in IM) now added as OPTIONAL</a:t>
            </a:r>
          </a:p>
          <a:p>
            <a:pPr marL="0" indent="0">
              <a:buNone/>
            </a:pPr>
            <a:r>
              <a:rPr lang="en-GB" sz="2400" dirty="0">
                <a:latin typeface="Calibri" panose="020F0502020204030204" pitchFamily="34" charset="0"/>
                <a:ea typeface="Calibri" panose="020F0502020204030204" pitchFamily="34" charset="0"/>
              </a:rPr>
              <a:t>Wanted assessment OPD session &amp; f</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eed back on how to plan and run a clinic efficiently. </a:t>
            </a:r>
            <a:r>
              <a:rPr lang="en-GB" sz="2400" dirty="0">
                <a:latin typeface="Calibri" panose="020F0502020204030204" pitchFamily="34" charset="0"/>
                <a:ea typeface="Times New Roman" panose="02020603050405020304" pitchFamily="18" charset="0"/>
                <a:cs typeface="Times New Roman" panose="02020603050405020304" pitchFamily="18" charset="0"/>
              </a:rPr>
              <a:t>    Or assessment </a:t>
            </a:r>
            <a:r>
              <a:rPr lang="en-GB" sz="2400" dirty="0">
                <a:latin typeface="Calibri" panose="020F0502020204030204" pitchFamily="34" charset="0"/>
                <a:ea typeface="Calibri" panose="020F0502020204030204" pitchFamily="34" charset="0"/>
              </a:rPr>
              <a:t>on call of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ability to triage and prioritise patients. (Aim to develop an OPAT </a:t>
            </a:r>
            <a:r>
              <a:rPr lang="en-GB" sz="2400" dirty="0" err="1">
                <a:effectLst/>
                <a:latin typeface="Calibri" panose="020F0502020204030204" pitchFamily="34" charset="0"/>
                <a:ea typeface="Times New Roman" panose="02020603050405020304" pitchFamily="18" charset="0"/>
                <a:cs typeface="Times New Roman" panose="02020603050405020304" pitchFamily="18" charset="0"/>
              </a:rPr>
              <a:t>ie</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 outpatient assessment tool)</a:t>
            </a:r>
          </a:p>
          <a:p>
            <a:pPr marL="0" indent="0">
              <a:buNone/>
            </a:pPr>
            <a:endParaRPr lang="en-GB" sz="2400" dirty="0">
              <a:latin typeface="Calibri" panose="020F0502020204030204" pitchFamily="34" charset="0"/>
              <a:cs typeface="Times New Roman" panose="02020603050405020304" pitchFamily="18" charset="0"/>
            </a:endParaRPr>
          </a:p>
          <a:p>
            <a:pPr marL="0" indent="0">
              <a:buNone/>
            </a:pPr>
            <a:r>
              <a:rPr lang="en-GB" sz="2400" b="1" dirty="0">
                <a:latin typeface="Calibri" panose="020F0502020204030204" pitchFamily="34" charset="0"/>
                <a:cs typeface="Times New Roman" panose="02020603050405020304" pitchFamily="18" charset="0"/>
              </a:rPr>
              <a:t>Outpatient care assessment tool (OPCAT) </a:t>
            </a:r>
            <a:r>
              <a:rPr lang="en-GB" sz="2400" dirty="0">
                <a:latin typeface="Calibri" panose="020F0502020204030204" pitchFamily="34" charset="0"/>
                <a:cs typeface="Times New Roman" panose="02020603050405020304" pitchFamily="18" charset="0"/>
              </a:rPr>
              <a:t>subsequently arrived </a:t>
            </a:r>
            <a:r>
              <a:rPr lang="en-GB" sz="2400" dirty="0" err="1">
                <a:latin typeface="Calibri" panose="020F0502020204030204" pitchFamily="34" charset="0"/>
                <a:cs typeface="Times New Roman" panose="02020603050405020304" pitchFamily="18" charset="0"/>
              </a:rPr>
              <a:t>eportfolio</a:t>
            </a:r>
            <a:r>
              <a:rPr lang="en-GB" sz="2400" dirty="0">
                <a:latin typeface="Calibri" panose="020F0502020204030204" pitchFamily="34" charset="0"/>
                <a:cs typeface="Times New Roman" panose="02020603050405020304" pitchFamily="18" charset="0"/>
              </a:rPr>
              <a:t> &amp; could also be used but is about patient centred care, communication etc rather than running/ managing OPD.</a:t>
            </a:r>
            <a:endParaRPr lang="en-GB" sz="2400" dirty="0">
              <a:latin typeface="Calibri" panose="020F0502020204030204" pitchFamily="34" charset="0"/>
            </a:endParaRPr>
          </a:p>
          <a:p>
            <a:endParaRPr lang="en-GB" sz="1900" dirty="0"/>
          </a:p>
        </p:txBody>
      </p:sp>
    </p:spTree>
    <p:extLst>
      <p:ext uri="{BB962C8B-B14F-4D97-AF65-F5344CB8AC3E}">
        <p14:creationId xmlns:p14="http://schemas.microsoft.com/office/powerpoint/2010/main" val="334128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E79FA4-FB16-4900-8778-A3F9541F80FF}"/>
              </a:ext>
            </a:extLst>
          </p:cNvPr>
          <p:cNvSpPr>
            <a:spLocks noGrp="1"/>
          </p:cNvSpPr>
          <p:nvPr>
            <p:ph type="title"/>
          </p:nvPr>
        </p:nvSpPr>
        <p:spPr>
          <a:xfrm>
            <a:off x="1141965" y="1321743"/>
            <a:ext cx="3787482" cy="4277890"/>
          </a:xfrm>
        </p:spPr>
        <p:txBody>
          <a:bodyPr anchor="ctr">
            <a:normAutofit/>
          </a:bodyPr>
          <a:lstStyle/>
          <a:p>
            <a:r>
              <a:rPr lang="en-GB" sz="4800">
                <a:solidFill>
                  <a:srgbClr val="FFFFFF"/>
                </a:solidFill>
              </a:rPr>
              <a:t>Changes to evidence</a:t>
            </a:r>
          </a:p>
        </p:txBody>
      </p:sp>
      <p:grpSp>
        <p:nvGrpSpPr>
          <p:cNvPr id="57"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ED82F1E-4D0B-44FC-800E-7638064390D5}"/>
              </a:ext>
            </a:extLst>
          </p:cNvPr>
          <p:cNvSpPr>
            <a:spLocks noGrp="1"/>
          </p:cNvSpPr>
          <p:nvPr>
            <p:ph idx="1"/>
          </p:nvPr>
        </p:nvSpPr>
        <p:spPr>
          <a:xfrm>
            <a:off x="5688617" y="471158"/>
            <a:ext cx="5785396" cy="6034417"/>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kern="1200" baseline="0" dirty="0">
                <a:solidFill>
                  <a:schemeClr val="dk1"/>
                </a:solidFill>
                <a:latin typeface="+mn-lt"/>
                <a:ea typeface="+mn-ea"/>
                <a:cs typeface="+mn-cs"/>
              </a:rPr>
              <a:t>	</a:t>
            </a:r>
          </a:p>
          <a:p>
            <a:pPr marL="0" indent="0">
              <a:buNone/>
            </a:pPr>
            <a:r>
              <a:rPr lang="en-GB" sz="2000" b="1" dirty="0">
                <a:latin typeface="Calibri" panose="020F0502020204030204" pitchFamily="34" charset="0"/>
              </a:rPr>
              <a:t>MSFs</a:t>
            </a:r>
          </a:p>
          <a:p>
            <a:pPr marL="0" indent="0">
              <a:buNone/>
            </a:pPr>
            <a:r>
              <a:rPr lang="en-GB" sz="2000" dirty="0">
                <a:latin typeface="Calibri" panose="020F0502020204030204" pitchFamily="34" charset="0"/>
              </a:rPr>
              <a:t>GMC require annual MSF for all specialties</a:t>
            </a:r>
          </a:p>
          <a:p>
            <a:pPr marL="0" indent="0">
              <a:buNone/>
            </a:pPr>
            <a:endParaRPr lang="en-GB" sz="2000" b="1" dirty="0">
              <a:latin typeface="Calibri" panose="020F0502020204030204" pitchFamily="34" charset="0"/>
            </a:endParaRPr>
          </a:p>
          <a:p>
            <a:pPr marL="0" indent="0">
              <a:buNone/>
            </a:pPr>
            <a:r>
              <a:rPr lang="en-GB" sz="2000" b="1" dirty="0">
                <a:latin typeface="Calibri" panose="020F0502020204030204" pitchFamily="34" charset="0"/>
              </a:rPr>
              <a:t>Surgical</a:t>
            </a:r>
            <a:r>
              <a:rPr lang="en-GB" sz="2000" dirty="0">
                <a:latin typeface="Calibri" panose="020F0502020204030204" pitchFamily="34" charset="0"/>
              </a:rPr>
              <a:t> </a:t>
            </a:r>
            <a:r>
              <a:rPr lang="en-GB" sz="2000" b="1" dirty="0">
                <a:latin typeface="Calibri" panose="020F0502020204030204" pitchFamily="34" charset="0"/>
              </a:rPr>
              <a:t>DOPs</a:t>
            </a:r>
          </a:p>
          <a:p>
            <a:pPr marL="0" indent="0">
              <a:buNone/>
            </a:pPr>
            <a:r>
              <a:rPr lang="en-GB" sz="2000" dirty="0">
                <a:latin typeface="Calibri" panose="020F0502020204030204" pitchFamily="34" charset="0"/>
              </a:rPr>
              <a:t>All surgical DOPs now signed off by defined year of training</a:t>
            </a:r>
          </a:p>
          <a:p>
            <a:pPr marL="0" indent="0">
              <a:buNone/>
            </a:pPr>
            <a:r>
              <a:rPr lang="en-GB" sz="2000" dirty="0">
                <a:latin typeface="Calibri" panose="020F0502020204030204" pitchFamily="34" charset="0"/>
              </a:rPr>
              <a:t>I small flap essential to level of </a:t>
            </a:r>
            <a:r>
              <a:rPr lang="en-GB" sz="2000" dirty="0">
                <a:effectLst/>
                <a:latin typeface="Calibri" panose="020F0502020204030204" pitchFamily="34" charset="0"/>
                <a:ea typeface="Tahoma" panose="020B0604030504040204" pitchFamily="34" charset="0"/>
              </a:rPr>
              <a:t>supervised practice, to enable understanding of  techniques involved</a:t>
            </a:r>
          </a:p>
          <a:p>
            <a:pPr marL="0" indent="0">
              <a:buNone/>
            </a:pPr>
            <a:endParaRPr lang="en-GB" sz="2000" dirty="0">
              <a:latin typeface="Calibri" panose="020F0502020204030204" pitchFamily="34" charset="0"/>
              <a:ea typeface="Tahoma" panose="020B0604030504040204" pitchFamily="34" charset="0"/>
            </a:endParaRPr>
          </a:p>
          <a:p>
            <a:pPr marL="0" indent="0">
              <a:buNone/>
            </a:pPr>
            <a:r>
              <a:rPr lang="en-GB" sz="2000" b="1" dirty="0">
                <a:latin typeface="Calibri" panose="020F0502020204030204" pitchFamily="34" charset="0"/>
                <a:ea typeface="Tahoma" panose="020B0604030504040204" pitchFamily="34" charset="0"/>
              </a:rPr>
              <a:t>Non surgical</a:t>
            </a:r>
            <a:r>
              <a:rPr lang="en-GB" sz="2000" b="1" dirty="0">
                <a:effectLst/>
                <a:latin typeface="Calibri" panose="020F0502020204030204" pitchFamily="34" charset="0"/>
                <a:ea typeface="Tahoma" panose="020B0604030504040204" pitchFamily="34" charset="0"/>
              </a:rPr>
              <a:t> DOPs</a:t>
            </a:r>
          </a:p>
          <a:p>
            <a:pPr marL="0" indent="0">
              <a:buNone/>
            </a:pPr>
            <a:r>
              <a:rPr lang="en-GB" sz="2000" b="0" i="0" u="none" strike="noStrike" kern="1200" baseline="0" dirty="0">
                <a:solidFill>
                  <a:schemeClr val="dk1"/>
                </a:solidFill>
                <a:latin typeface="+mn-lt"/>
                <a:ea typeface="+mn-ea"/>
                <a:cs typeface="+mn-cs"/>
              </a:rPr>
              <a:t>5 now ‘essential’</a:t>
            </a:r>
            <a:endParaRPr lang="en-GB" sz="2000" dirty="0">
              <a:latin typeface="Calibri" panose="020F0502020204030204" pitchFamily="34" charset="0"/>
            </a:endParaRPr>
          </a:p>
          <a:p>
            <a:pPr marL="0" indent="0">
              <a:buNone/>
            </a:pPr>
            <a:r>
              <a:rPr lang="en-GB" sz="2000" dirty="0">
                <a:latin typeface="Calibri" panose="020F0502020204030204" pitchFamily="34" charset="0"/>
                <a:ea typeface="Tahoma" panose="020B0604030504040204" pitchFamily="34" charset="0"/>
              </a:rPr>
              <a:t>New procedures added on </a:t>
            </a:r>
            <a:r>
              <a:rPr lang="en-GB" sz="2000" dirty="0" err="1">
                <a:latin typeface="Calibri" panose="020F0502020204030204" pitchFamily="34" charset="0"/>
                <a:ea typeface="Tahoma" panose="020B0604030504040204" pitchFamily="34" charset="0"/>
              </a:rPr>
              <a:t>dermoscopy</a:t>
            </a:r>
            <a:r>
              <a:rPr lang="en-GB" sz="2000" dirty="0">
                <a:latin typeface="Calibri" panose="020F0502020204030204" pitchFamily="34" charset="0"/>
                <a:ea typeface="Tahoma" panose="020B0604030504040204" pitchFamily="34" charset="0"/>
              </a:rPr>
              <a:t> and </a:t>
            </a:r>
            <a:r>
              <a:rPr lang="en-GB" sz="2000" dirty="0" err="1">
                <a:latin typeface="Calibri" panose="020F0502020204030204" pitchFamily="34" charset="0"/>
                <a:ea typeface="Tahoma" panose="020B0604030504040204" pitchFamily="34" charset="0"/>
              </a:rPr>
              <a:t>telederm</a:t>
            </a:r>
            <a:r>
              <a:rPr lang="en-GB" sz="2000" dirty="0">
                <a:latin typeface="Calibri" panose="020F0502020204030204" pitchFamily="34" charset="0"/>
                <a:ea typeface="Tahoma" panose="020B0604030504040204" pitchFamily="34" charset="0"/>
              </a:rPr>
              <a:t> added</a:t>
            </a:r>
            <a:endParaRPr lang="en-GB" sz="2000" dirty="0">
              <a:latin typeface="Calibri" panose="020F0502020204030204" pitchFamily="34" charset="0"/>
            </a:endParaRPr>
          </a:p>
          <a:p>
            <a:endParaRPr lang="en-GB" sz="2000" dirty="0"/>
          </a:p>
        </p:txBody>
      </p:sp>
    </p:spTree>
    <p:extLst>
      <p:ext uri="{BB962C8B-B14F-4D97-AF65-F5344CB8AC3E}">
        <p14:creationId xmlns:p14="http://schemas.microsoft.com/office/powerpoint/2010/main" val="1753329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A04C8AAA-643E-414A-853D-2C071D5EC670}"/>
              </a:ext>
            </a:extLst>
          </p:cNvPr>
          <p:cNvSpPr>
            <a:spLocks noGrp="1"/>
          </p:cNvSpPr>
          <p:nvPr>
            <p:ph type="title"/>
          </p:nvPr>
        </p:nvSpPr>
        <p:spPr>
          <a:xfrm>
            <a:off x="753925" y="1519001"/>
            <a:ext cx="10684151" cy="2738673"/>
          </a:xfrm>
        </p:spPr>
        <p:txBody>
          <a:bodyPr vert="horz" lIns="91440" tIns="45720" rIns="91440" bIns="45720" rtlCol="0" anchor="ctr">
            <a:normAutofit/>
          </a:bodyPr>
          <a:lstStyle/>
          <a:p>
            <a:pPr algn="ctr"/>
            <a:r>
              <a:rPr lang="en-US" sz="4800" dirty="0">
                <a:solidFill>
                  <a:srgbClr val="FFFFFF"/>
                </a:solidFill>
              </a:rPr>
              <a:t>C</a:t>
            </a:r>
            <a:r>
              <a:rPr lang="en-US" sz="4800" kern="1200" dirty="0">
                <a:solidFill>
                  <a:srgbClr val="FFFFFF"/>
                </a:solidFill>
                <a:latin typeface="+mj-lt"/>
                <a:ea typeface="+mj-ea"/>
                <a:cs typeface="+mj-cs"/>
              </a:rPr>
              <a:t>hanges 6&amp;7. ARCP decision aid  and Training </a:t>
            </a:r>
            <a:r>
              <a:rPr lang="en-US" sz="4800" kern="1200" dirty="0" err="1">
                <a:solidFill>
                  <a:srgbClr val="FFFFFF"/>
                </a:solidFill>
                <a:latin typeface="+mj-lt"/>
                <a:ea typeface="+mj-ea"/>
                <a:cs typeface="+mj-cs"/>
              </a:rPr>
              <a:t>programme</a:t>
            </a:r>
            <a:endParaRPr lang="en-US" sz="4800" kern="1200" dirty="0">
              <a:solidFill>
                <a:srgbClr val="FFFFFF"/>
              </a:solidFill>
              <a:latin typeface="+mj-lt"/>
              <a:ea typeface="+mj-ea"/>
              <a:cs typeface="+mj-cs"/>
            </a:endParaRPr>
          </a:p>
        </p:txBody>
      </p:sp>
      <p:sp>
        <p:nvSpPr>
          <p:cNvPr id="4" name="Text Placeholder 3"/>
          <p:cNvSpPr>
            <a:spLocks noGrp="1"/>
          </p:cNvSpPr>
          <p:nvPr>
            <p:ph type="body" idx="1"/>
          </p:nvPr>
        </p:nvSpPr>
        <p:spPr>
          <a:xfrm>
            <a:off x="1171575" y="4473360"/>
            <a:ext cx="9469211" cy="865639"/>
          </a:xfrm>
        </p:spPr>
        <p:txBody>
          <a:bodyPr vert="horz" lIns="91440" tIns="45720" rIns="91440" bIns="45720" rtlCol="0" anchor="ctr">
            <a:normAutofit/>
          </a:bodyPr>
          <a:lstStyle/>
          <a:p>
            <a:pPr algn="ctr"/>
            <a:endParaRPr lang="en-US" sz="2800" kern="1200">
              <a:solidFill>
                <a:srgbClr val="000000"/>
              </a:solidFill>
              <a:latin typeface="+mn-lt"/>
              <a:ea typeface="+mn-ea"/>
              <a:cs typeface="+mn-cs"/>
            </a:endParaRPr>
          </a:p>
        </p:txBody>
      </p:sp>
    </p:spTree>
    <p:extLst>
      <p:ext uri="{BB962C8B-B14F-4D97-AF65-F5344CB8AC3E}">
        <p14:creationId xmlns:p14="http://schemas.microsoft.com/office/powerpoint/2010/main" val="836448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30"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D9A0F0E-3F3F-4D48-9165-451211A4A535}"/>
              </a:ext>
            </a:extLst>
          </p:cNvPr>
          <p:cNvSpPr>
            <a:spLocks noGrp="1"/>
          </p:cNvSpPr>
          <p:nvPr>
            <p:ph type="title"/>
          </p:nvPr>
        </p:nvSpPr>
        <p:spPr>
          <a:xfrm>
            <a:off x="1141965" y="1321743"/>
            <a:ext cx="3787482" cy="4277890"/>
          </a:xfrm>
        </p:spPr>
        <p:txBody>
          <a:bodyPr anchor="ctr">
            <a:normAutofit/>
          </a:bodyPr>
          <a:lstStyle/>
          <a:p>
            <a:r>
              <a:rPr lang="en-GB" sz="4800" dirty="0">
                <a:solidFill>
                  <a:srgbClr val="FFFFFF"/>
                </a:solidFill>
              </a:rPr>
              <a:t>Changes to Training programme</a:t>
            </a:r>
          </a:p>
        </p:txBody>
      </p:sp>
      <p:grpSp>
        <p:nvGrpSpPr>
          <p:cNvPr id="72" name="Group 71">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73"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F4C1E91-204D-46EC-9468-DBB115BFC410}"/>
              </a:ext>
            </a:extLst>
          </p:cNvPr>
          <p:cNvSpPr>
            <a:spLocks noGrp="1"/>
          </p:cNvSpPr>
          <p:nvPr>
            <p:ph idx="1"/>
          </p:nvPr>
        </p:nvSpPr>
        <p:spPr>
          <a:xfrm>
            <a:off x="5912693" y="1188719"/>
            <a:ext cx="5561320" cy="5066535"/>
          </a:xfrm>
        </p:spPr>
        <p:txBody>
          <a:bodyPr anchor="ctr">
            <a:normAutofit/>
          </a:bodyPr>
          <a:lstStyle/>
          <a:p>
            <a:pPr marL="0" indent="0">
              <a:buNone/>
            </a:pPr>
            <a:endParaRPr lang="en-GB" sz="2000" dirty="0">
              <a:latin typeface="Calibri" panose="020F0502020204030204" pitchFamily="34" charset="0"/>
            </a:endParaRPr>
          </a:p>
          <a:p>
            <a:r>
              <a:rPr lang="en-GB" sz="2400" b="1" dirty="0">
                <a:effectLst/>
                <a:latin typeface="Calibri" panose="020F0502020204030204" pitchFamily="34" charset="0"/>
                <a:ea typeface="Calibri" panose="020F0502020204030204" pitchFamily="34" charset="0"/>
                <a:cs typeface="Calibri" panose="020F0502020204030204" pitchFamily="34" charset="0"/>
              </a:rPr>
              <a:t>Acute dermatology</a:t>
            </a:r>
            <a:r>
              <a:rPr lang="en-GB"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latin typeface="Calibri" panose="020F0502020204030204" pitchFamily="34" charset="0"/>
                <a:ea typeface="Calibri" panose="020F0502020204030204" pitchFamily="34" charset="0"/>
                <a:cs typeface="Calibri" panose="020F0502020204030204" pitchFamily="34" charset="0"/>
              </a:rPr>
              <a:t>curriculum now </a:t>
            </a:r>
            <a:r>
              <a:rPr lang="en-GB" sz="2400" dirty="0">
                <a:effectLst/>
                <a:latin typeface="Calibri" panose="020F0502020204030204" pitchFamily="34" charset="0"/>
                <a:ea typeface="Calibri" panose="020F0502020204030204" pitchFamily="34" charset="0"/>
                <a:cs typeface="Calibri" panose="020F0502020204030204" pitchFamily="34" charset="0"/>
              </a:rPr>
              <a:t>states dermatology on call does not have to be out of hours rather than all trainees must have out of hours commitment</a:t>
            </a:r>
          </a:p>
          <a:p>
            <a:endParaRPr lang="en-GB" sz="2400" dirty="0">
              <a:effectLst/>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Numbers expected to see in clinic </a:t>
            </a:r>
            <a:r>
              <a:rPr lang="en-GB" sz="2400" dirty="0">
                <a:latin typeface="Calibri" panose="020F0502020204030204" pitchFamily="34" charset="0"/>
                <a:ea typeface="Calibri" panose="020F0502020204030204" pitchFamily="34" charset="0"/>
                <a:cs typeface="Calibri" panose="020F0502020204030204" pitchFamily="34" charset="0"/>
              </a:rPr>
              <a:t>by end of training has changed to BAD guidance of </a:t>
            </a:r>
            <a:r>
              <a:rPr lang="en-GB" sz="2400" dirty="0">
                <a:effectLst/>
                <a:latin typeface="Calibri" panose="020F0502020204030204" pitchFamily="34" charset="0"/>
                <a:ea typeface="Times New Roman" panose="02020603050405020304" pitchFamily="18" charset="0"/>
              </a:rPr>
              <a:t>13-16 patients in a general clinic with a ratio of 1 new: 1.6 follow up, </a:t>
            </a:r>
            <a:r>
              <a:rPr lang="en-GB" sz="2400" dirty="0" err="1">
                <a:effectLst/>
                <a:latin typeface="Calibri" panose="020F0502020204030204" pitchFamily="34" charset="0"/>
                <a:ea typeface="Times New Roman" panose="02020603050405020304" pitchFamily="18" charset="0"/>
              </a:rPr>
              <a:t>eg</a:t>
            </a:r>
            <a:r>
              <a:rPr lang="en-GB" sz="2400" dirty="0">
                <a:effectLst/>
                <a:latin typeface="Calibri" panose="020F0502020204030204" pitchFamily="34" charset="0"/>
                <a:ea typeface="Times New Roman" panose="02020603050405020304" pitchFamily="18" charset="0"/>
              </a:rPr>
              <a:t> 5 new and 8 review patients (</a:t>
            </a:r>
            <a:r>
              <a:rPr lang="en-GB" sz="2400" dirty="0" err="1">
                <a:effectLst/>
                <a:latin typeface="Calibri" panose="020F0502020204030204" pitchFamily="34" charset="0"/>
                <a:ea typeface="Times New Roman" panose="02020603050405020304" pitchFamily="18" charset="0"/>
              </a:rPr>
              <a:t>cf</a:t>
            </a:r>
            <a:r>
              <a:rPr lang="en-GB" sz="2400" dirty="0">
                <a:effectLst/>
                <a:latin typeface="Calibri" panose="020F0502020204030204" pitchFamily="34" charset="0"/>
                <a:ea typeface="Times New Roman" panose="02020603050405020304" pitchFamily="18" charset="0"/>
              </a:rPr>
              <a:t> old 6 new and 12 review patients)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p>
        </p:txBody>
      </p:sp>
    </p:spTree>
    <p:extLst>
      <p:ext uri="{BB962C8B-B14F-4D97-AF65-F5344CB8AC3E}">
        <p14:creationId xmlns:p14="http://schemas.microsoft.com/office/powerpoint/2010/main" val="974427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5E2F1-2929-46C3-8BE5-54A2B397BD0A}"/>
              </a:ext>
            </a:extLst>
          </p:cNvPr>
          <p:cNvSpPr>
            <a:spLocks noGrp="1"/>
          </p:cNvSpPr>
          <p:nvPr>
            <p:ph type="title"/>
          </p:nvPr>
        </p:nvSpPr>
        <p:spPr>
          <a:xfrm>
            <a:off x="923926" y="1289765"/>
            <a:ext cx="3972248" cy="4270963"/>
          </a:xfrm>
        </p:spPr>
        <p:txBody>
          <a:bodyPr anchor="ctr">
            <a:normAutofit/>
          </a:bodyPr>
          <a:lstStyle/>
          <a:p>
            <a:pPr algn="ctr"/>
            <a:r>
              <a:rPr lang="en-GB" sz="5200" dirty="0">
                <a:solidFill>
                  <a:srgbClr val="FFFFFF"/>
                </a:solidFill>
              </a:rPr>
              <a:t>Transitioning</a:t>
            </a:r>
          </a:p>
        </p:txBody>
      </p:sp>
      <p:sp>
        <p:nvSpPr>
          <p:cNvPr id="3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1" name="Content Placeholder 2">
            <a:extLst>
              <a:ext uri="{FF2B5EF4-FFF2-40B4-BE49-F238E27FC236}">
                <a16:creationId xmlns:a16="http://schemas.microsoft.com/office/drawing/2014/main" id="{EA4F176C-2D61-4C54-B79E-CED6AC53DD87}"/>
              </a:ext>
            </a:extLst>
          </p:cNvPr>
          <p:cNvSpPr>
            <a:spLocks noGrp="1"/>
          </p:cNvSpPr>
          <p:nvPr>
            <p:ph idx="1"/>
          </p:nvPr>
        </p:nvSpPr>
        <p:spPr>
          <a:xfrm>
            <a:off x="6141244" y="518400"/>
            <a:ext cx="5444917" cy="5837949"/>
          </a:xfrm>
        </p:spPr>
        <p:txBody>
          <a:bodyPr anchor="ctr">
            <a:normAutofit/>
          </a:bodyPr>
          <a:lstStyle/>
          <a:p>
            <a:pPr marL="0" indent="0">
              <a:buNone/>
            </a:pPr>
            <a:r>
              <a:rPr lang="en-GB" sz="2400" b="1" dirty="0">
                <a:solidFill>
                  <a:schemeClr val="tx1">
                    <a:alpha val="80000"/>
                  </a:schemeClr>
                </a:solidFill>
                <a:latin typeface="Calibri" panose="020F0502020204030204" pitchFamily="34" charset="0"/>
              </a:rPr>
              <a:t>GMC </a:t>
            </a:r>
            <a:r>
              <a:rPr lang="en-GB" sz="2400" dirty="0">
                <a:solidFill>
                  <a:schemeClr val="tx1">
                    <a:alpha val="80000"/>
                  </a:schemeClr>
                </a:solidFill>
                <a:latin typeface="Calibri" panose="020F0502020204030204" pitchFamily="34" charset="0"/>
              </a:rPr>
              <a:t>require a</a:t>
            </a:r>
            <a:r>
              <a:rPr lang="en-GB" sz="2400" b="0" i="0" u="none" strike="noStrike" baseline="0" dirty="0">
                <a:solidFill>
                  <a:schemeClr val="tx1">
                    <a:alpha val="80000"/>
                  </a:schemeClr>
                </a:solidFill>
                <a:latin typeface="Calibri" panose="020F0502020204030204" pitchFamily="34" charset="0"/>
              </a:rPr>
              <a:t>ll transfer to new curriculum Aug 2021, except within 12 </a:t>
            </a:r>
            <a:r>
              <a:rPr lang="en-GB" sz="2400" b="1" dirty="0">
                <a:solidFill>
                  <a:schemeClr val="tx1">
                    <a:alpha val="80000"/>
                  </a:schemeClr>
                </a:solidFill>
                <a:latin typeface="Calibri" panose="020F0502020204030204" pitchFamily="34" charset="0"/>
              </a:rPr>
              <a:t>training</a:t>
            </a:r>
            <a:r>
              <a:rPr lang="en-GB" sz="2400" b="0" i="0" u="none" strike="noStrike" baseline="0" dirty="0">
                <a:solidFill>
                  <a:schemeClr val="tx1">
                    <a:alpha val="80000"/>
                  </a:schemeClr>
                </a:solidFill>
                <a:latin typeface="Calibri" panose="020F0502020204030204" pitchFamily="34" charset="0"/>
              </a:rPr>
              <a:t> months of completion</a:t>
            </a:r>
          </a:p>
          <a:p>
            <a:pPr marL="0" indent="0">
              <a:buNone/>
            </a:pPr>
            <a:endParaRPr lang="en-GB" sz="2400" b="0" i="0" u="none" strike="noStrike" baseline="0" dirty="0">
              <a:solidFill>
                <a:schemeClr val="tx1">
                  <a:alpha val="80000"/>
                </a:schemeClr>
              </a:solidFill>
              <a:latin typeface="Calibri" panose="020F0502020204030204" pitchFamily="34" charset="0"/>
            </a:endParaRPr>
          </a:p>
          <a:p>
            <a:pPr marL="0" indent="0" algn="l" fontAlgn="base">
              <a:buNone/>
            </a:pPr>
            <a:r>
              <a:rPr lang="en-GB" sz="2400" b="1" i="0" dirty="0">
                <a:solidFill>
                  <a:srgbClr val="000000"/>
                </a:solidFill>
                <a:effectLst/>
                <a:latin typeface="Calibri" panose="020F0502020204030204" pitchFamily="34" charset="0"/>
              </a:rPr>
              <a:t>NB</a:t>
            </a:r>
            <a:r>
              <a:rPr lang="en-GB" sz="2400" b="0" i="0" dirty="0">
                <a:solidFill>
                  <a:srgbClr val="000000"/>
                </a:solidFill>
                <a:effectLst/>
                <a:latin typeface="Calibri" panose="020F0502020204030204" pitchFamily="34" charset="0"/>
              </a:rPr>
              <a:t> if any trainees not on new curriculum on </a:t>
            </a:r>
            <a:r>
              <a:rPr lang="en-GB" sz="2400" b="0" i="0" dirty="0" err="1">
                <a:solidFill>
                  <a:srgbClr val="000000"/>
                </a:solidFill>
                <a:effectLst/>
                <a:latin typeface="Calibri" panose="020F0502020204030204" pitchFamily="34" charset="0"/>
              </a:rPr>
              <a:t>eportfolio</a:t>
            </a:r>
            <a:r>
              <a:rPr lang="en-GB" sz="2400" b="0" i="0" dirty="0">
                <a:solidFill>
                  <a:srgbClr val="000000"/>
                </a:solidFill>
                <a:effectLst/>
                <a:latin typeface="Calibri" panose="020F0502020204030204" pitchFamily="34" charset="0"/>
              </a:rPr>
              <a:t> yet, ES must ask trainee to send details to JRCPTB at :</a:t>
            </a:r>
          </a:p>
          <a:p>
            <a:pPr algn="l" fontAlgn="base"/>
            <a:r>
              <a:rPr lang="en-GB" sz="2400" b="0" i="0" dirty="0">
                <a:solidFill>
                  <a:srgbClr val="000000"/>
                </a:solidFill>
                <a:effectLst/>
                <a:latin typeface="Calibri" panose="020F0502020204030204" pitchFamily="34" charset="0"/>
              </a:rPr>
              <a:t>curriculum@jrcptb.org.uk </a:t>
            </a:r>
          </a:p>
          <a:p>
            <a:pPr marL="0" indent="0" algn="l" fontAlgn="base">
              <a:buNone/>
            </a:pPr>
            <a:r>
              <a:rPr lang="en-GB" sz="2400" dirty="0">
                <a:solidFill>
                  <a:srgbClr val="000000"/>
                </a:solidFill>
                <a:latin typeface="Calibri" panose="020F0502020204030204" pitchFamily="34" charset="0"/>
              </a:rPr>
              <a:t>to register them</a:t>
            </a:r>
          </a:p>
          <a:p>
            <a:pPr marL="0" indent="0" algn="l" fontAlgn="base">
              <a:buNone/>
            </a:pPr>
            <a:endParaRPr lang="en-GB" sz="2400" dirty="0">
              <a:solidFill>
                <a:srgbClr val="000000"/>
              </a:solidFill>
              <a:latin typeface="Calibri" panose="020F0502020204030204" pitchFamily="34" charset="0"/>
            </a:endParaRPr>
          </a:p>
          <a:p>
            <a:pPr marL="0" indent="0" algn="l" fontAlgn="base">
              <a:buNone/>
            </a:pPr>
            <a:r>
              <a:rPr lang="en-GB" sz="2400" dirty="0">
                <a:solidFill>
                  <a:srgbClr val="000000"/>
                </a:solidFill>
                <a:latin typeface="Calibri" panose="020F0502020204030204" pitchFamily="34" charset="0"/>
              </a:rPr>
              <a:t>Must specify that are </a:t>
            </a:r>
            <a:r>
              <a:rPr lang="en-GB" sz="2400" u="sng" dirty="0">
                <a:solidFill>
                  <a:srgbClr val="000000"/>
                </a:solidFill>
                <a:latin typeface="Calibri" panose="020F0502020204030204" pitchFamily="34" charset="0"/>
              </a:rPr>
              <a:t>Dermatology</a:t>
            </a:r>
            <a:r>
              <a:rPr lang="en-GB" sz="2400" dirty="0">
                <a:solidFill>
                  <a:srgbClr val="000000"/>
                </a:solidFill>
                <a:latin typeface="Calibri" panose="020F0502020204030204" pitchFamily="34" charset="0"/>
              </a:rPr>
              <a:t> trainees</a:t>
            </a:r>
            <a:endParaRPr lang="en-GB" sz="2400" b="0" i="0" dirty="0">
              <a:solidFill>
                <a:srgbClr val="000000"/>
              </a:solidFill>
              <a:effectLst/>
              <a:latin typeface="Calibri" panose="020F0502020204030204" pitchFamily="34" charset="0"/>
            </a:endParaRPr>
          </a:p>
          <a:p>
            <a:pPr marL="0" indent="0">
              <a:buNone/>
            </a:pPr>
            <a:endParaRPr lang="en-GB" sz="2400" b="0" i="0" u="none" strike="noStrike" baseline="0" dirty="0">
              <a:solidFill>
                <a:schemeClr val="tx1">
                  <a:alpha val="80000"/>
                </a:schemeClr>
              </a:solidFill>
              <a:latin typeface="Calibri" panose="020F0502020204030204" pitchFamily="34" charset="0"/>
            </a:endParaRPr>
          </a:p>
        </p:txBody>
      </p:sp>
      <p:sp>
        <p:nvSpPr>
          <p:cNvPr id="3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6" name="Straight Connector 3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9751372-30F9-477B-B28E-5C1186564864}"/>
              </a:ext>
            </a:extLst>
          </p:cNvPr>
          <p:cNvGrpSpPr/>
          <p:nvPr/>
        </p:nvGrpSpPr>
        <p:grpSpPr>
          <a:xfrm>
            <a:off x="7524420" y="1818900"/>
            <a:ext cx="360" cy="4320"/>
            <a:chOff x="7524420" y="1818900"/>
            <a:chExt cx="360" cy="4320"/>
          </a:xfrm>
        </p:grpSpPr>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A9BD18C3-777F-49C5-BCE1-4150EA7A7CEA}"/>
                    </a:ext>
                  </a:extLst>
                </p14:cNvPr>
                <p14:cNvContentPartPr/>
                <p14:nvPr/>
              </p14:nvContentPartPr>
              <p14:xfrm>
                <a:off x="7524420" y="1818900"/>
                <a:ext cx="360" cy="360"/>
              </p14:xfrm>
            </p:contentPart>
          </mc:Choice>
          <mc:Fallback xmlns="">
            <p:pic>
              <p:nvPicPr>
                <p:cNvPr id="3" name="Ink 2">
                  <a:extLst>
                    <a:ext uri="{FF2B5EF4-FFF2-40B4-BE49-F238E27FC236}">
                      <a16:creationId xmlns:a16="http://schemas.microsoft.com/office/drawing/2014/main" id="{A9BD18C3-777F-49C5-BCE1-4150EA7A7CEA}"/>
                    </a:ext>
                  </a:extLst>
                </p:cNvPr>
                <p:cNvPicPr/>
                <p:nvPr/>
              </p:nvPicPr>
              <p:blipFill>
                <a:blip r:embed="rId4"/>
                <a:stretch>
                  <a:fillRect/>
                </a:stretch>
              </p:blipFill>
              <p:spPr>
                <a:xfrm>
                  <a:off x="7520100" y="18145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C4A81B2E-1DFA-41EB-A419-E076CF5E76E9}"/>
                    </a:ext>
                  </a:extLst>
                </p14:cNvPr>
                <p14:cNvContentPartPr/>
                <p14:nvPr/>
              </p14:nvContentPartPr>
              <p14:xfrm>
                <a:off x="7524420" y="1818900"/>
                <a:ext cx="360" cy="4320"/>
              </p14:xfrm>
            </p:contentPart>
          </mc:Choice>
          <mc:Fallback xmlns="">
            <p:pic>
              <p:nvPicPr>
                <p:cNvPr id="4" name="Ink 3">
                  <a:extLst>
                    <a:ext uri="{FF2B5EF4-FFF2-40B4-BE49-F238E27FC236}">
                      <a16:creationId xmlns:a16="http://schemas.microsoft.com/office/drawing/2014/main" id="{C4A81B2E-1DFA-41EB-A419-E076CF5E76E9}"/>
                    </a:ext>
                  </a:extLst>
                </p:cNvPr>
                <p:cNvPicPr/>
                <p:nvPr/>
              </p:nvPicPr>
              <p:blipFill>
                <a:blip r:embed="rId6"/>
                <a:stretch>
                  <a:fillRect/>
                </a:stretch>
              </p:blipFill>
              <p:spPr>
                <a:xfrm>
                  <a:off x="7520100" y="1814580"/>
                  <a:ext cx="9000" cy="12960"/>
                </a:xfrm>
                <a:prstGeom prst="rect">
                  <a:avLst/>
                </a:prstGeom>
              </p:spPr>
            </p:pic>
          </mc:Fallback>
        </mc:AlternateContent>
      </p:grpSp>
      <p:grpSp>
        <p:nvGrpSpPr>
          <p:cNvPr id="9" name="Group 8">
            <a:extLst>
              <a:ext uri="{FF2B5EF4-FFF2-40B4-BE49-F238E27FC236}">
                <a16:creationId xmlns:a16="http://schemas.microsoft.com/office/drawing/2014/main" id="{9953FFCE-AF7A-4555-B31A-C2CFF43B9EE8}"/>
              </a:ext>
            </a:extLst>
          </p:cNvPr>
          <p:cNvGrpSpPr/>
          <p:nvPr/>
        </p:nvGrpSpPr>
        <p:grpSpPr>
          <a:xfrm>
            <a:off x="7372140" y="1752300"/>
            <a:ext cx="360" cy="360"/>
            <a:chOff x="7372140" y="1752300"/>
            <a:chExt cx="360" cy="36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5C95F9DE-4DFA-4F67-970F-FA36F1E90A05}"/>
                    </a:ext>
                  </a:extLst>
                </p14:cNvPr>
                <p14:cNvContentPartPr/>
                <p14:nvPr/>
              </p14:nvContentPartPr>
              <p14:xfrm>
                <a:off x="7372140" y="1752300"/>
                <a:ext cx="360" cy="360"/>
              </p14:xfrm>
            </p:contentPart>
          </mc:Choice>
          <mc:Fallback xmlns="">
            <p:pic>
              <p:nvPicPr>
                <p:cNvPr id="5" name="Ink 4">
                  <a:extLst>
                    <a:ext uri="{FF2B5EF4-FFF2-40B4-BE49-F238E27FC236}">
                      <a16:creationId xmlns:a16="http://schemas.microsoft.com/office/drawing/2014/main" id="{5C95F9DE-4DFA-4F67-970F-FA36F1E90A05}"/>
                    </a:ext>
                  </a:extLst>
                </p:cNvPr>
                <p:cNvPicPr/>
                <p:nvPr/>
              </p:nvPicPr>
              <p:blipFill>
                <a:blip r:embed="rId4"/>
                <a:stretch>
                  <a:fillRect/>
                </a:stretch>
              </p:blipFill>
              <p:spPr>
                <a:xfrm>
                  <a:off x="7367820" y="1747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74F6E90-0982-4821-A763-0801AD16BE30}"/>
                    </a:ext>
                  </a:extLst>
                </p14:cNvPr>
                <p14:cNvContentPartPr/>
                <p14:nvPr/>
              </p14:nvContentPartPr>
              <p14:xfrm>
                <a:off x="7372140" y="1752300"/>
                <a:ext cx="360" cy="360"/>
              </p14:xfrm>
            </p:contentPart>
          </mc:Choice>
          <mc:Fallback xmlns="">
            <p:pic>
              <p:nvPicPr>
                <p:cNvPr id="7" name="Ink 6">
                  <a:extLst>
                    <a:ext uri="{FF2B5EF4-FFF2-40B4-BE49-F238E27FC236}">
                      <a16:creationId xmlns:a16="http://schemas.microsoft.com/office/drawing/2014/main" id="{F74F6E90-0982-4821-A763-0801AD16BE30}"/>
                    </a:ext>
                  </a:extLst>
                </p:cNvPr>
                <p:cNvPicPr/>
                <p:nvPr/>
              </p:nvPicPr>
              <p:blipFill>
                <a:blip r:embed="rId4"/>
                <a:stretch>
                  <a:fillRect/>
                </a:stretch>
              </p:blipFill>
              <p:spPr>
                <a:xfrm>
                  <a:off x="7367820" y="1747980"/>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9253F98-5193-4F30-B6B1-23F2344A7FB5}"/>
                  </a:ext>
                </a:extLst>
              </p14:cNvPr>
              <p14:cNvContentPartPr/>
              <p14:nvPr/>
            </p14:nvContentPartPr>
            <p14:xfrm>
              <a:off x="7276740" y="1809540"/>
              <a:ext cx="360" cy="360"/>
            </p14:xfrm>
          </p:contentPart>
        </mc:Choice>
        <mc:Fallback xmlns="">
          <p:pic>
            <p:nvPicPr>
              <p:cNvPr id="8" name="Ink 7">
                <a:extLst>
                  <a:ext uri="{FF2B5EF4-FFF2-40B4-BE49-F238E27FC236}">
                    <a16:creationId xmlns:a16="http://schemas.microsoft.com/office/drawing/2014/main" id="{59253F98-5193-4F30-B6B1-23F2344A7FB5}"/>
                  </a:ext>
                </a:extLst>
              </p:cNvPr>
              <p:cNvPicPr/>
              <p:nvPr/>
            </p:nvPicPr>
            <p:blipFill>
              <a:blip r:embed="rId4"/>
              <a:stretch>
                <a:fillRect/>
              </a:stretch>
            </p:blipFill>
            <p:spPr>
              <a:xfrm>
                <a:off x="7272420" y="1805220"/>
                <a:ext cx="9000" cy="9000"/>
              </a:xfrm>
              <a:prstGeom prst="rect">
                <a:avLst/>
              </a:prstGeom>
            </p:spPr>
          </p:pic>
        </mc:Fallback>
      </mc:AlternateContent>
    </p:spTree>
    <p:extLst>
      <p:ext uri="{BB962C8B-B14F-4D97-AF65-F5344CB8AC3E}">
        <p14:creationId xmlns:p14="http://schemas.microsoft.com/office/powerpoint/2010/main" val="216496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440AD7F-EC75-43DB-9789-2271A7AD4D1C}"/>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Transitioning documents for trainees/ trainers</a:t>
            </a:r>
          </a:p>
        </p:txBody>
      </p:sp>
      <p:sp>
        <p:nvSpPr>
          <p:cNvPr id="3" name="Content Placeholder 2">
            <a:extLst>
              <a:ext uri="{FF2B5EF4-FFF2-40B4-BE49-F238E27FC236}">
                <a16:creationId xmlns:a16="http://schemas.microsoft.com/office/drawing/2014/main" id="{85C987F6-72CB-468A-BF60-E12F6B1C7F14}"/>
              </a:ext>
            </a:extLst>
          </p:cNvPr>
          <p:cNvSpPr>
            <a:spLocks noGrp="1"/>
          </p:cNvSpPr>
          <p:nvPr>
            <p:ph idx="1"/>
          </p:nvPr>
        </p:nvSpPr>
        <p:spPr>
          <a:xfrm>
            <a:off x="1367624" y="2341848"/>
            <a:ext cx="9708995" cy="4030377"/>
          </a:xfrm>
        </p:spPr>
        <p:txBody>
          <a:bodyPr anchor="ctr">
            <a:normAutofit fontScale="92500" lnSpcReduction="10000"/>
          </a:bodyPr>
          <a:lstStyle/>
          <a:p>
            <a:pPr marL="0" indent="0">
              <a:lnSpc>
                <a:spcPct val="107000"/>
              </a:lnSpc>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Look on JRCPTB website for</a:t>
            </a:r>
          </a:p>
          <a:p>
            <a:pPr>
              <a:lnSpc>
                <a:spcPct val="107000"/>
              </a:lnSpc>
            </a:pPr>
            <a:r>
              <a:rPr lang="en-GB" sz="2400" b="1" dirty="0">
                <a:effectLst/>
                <a:latin typeface="Calibri" panose="020F0502020204030204" pitchFamily="34" charset="0"/>
                <a:ea typeface="Calibri" panose="020F0502020204030204" pitchFamily="34" charset="0"/>
                <a:cs typeface="Times New Roman" panose="02020603050405020304" pitchFamily="18" charset="0"/>
              </a:rPr>
              <a:t>Dermatology 2021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CiPs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mapping to previous curriculum competencies </a:t>
            </a:r>
            <a:r>
              <a:rPr lang="en-GB" sz="2400" dirty="0">
                <a:effectLst/>
                <a:latin typeface="Calibri" panose="020F0502020204030204" pitchFamily="34" charset="0"/>
                <a:ea typeface="Calibri" panose="020F0502020204030204" pitchFamily="34" charset="0"/>
                <a:cs typeface="Times New Roman" panose="02020603050405020304" pitchFamily="18" charset="0"/>
              </a:rPr>
              <a:t>document</a:t>
            </a:r>
          </a:p>
          <a:p>
            <a:pPr>
              <a:lnSpc>
                <a:spcPct val="107000"/>
              </a:lnSpc>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Rough Guide (</a:t>
            </a:r>
            <a:r>
              <a:rPr lang="en-GB" sz="2400" dirty="0">
                <a:effectLst/>
                <a:latin typeface="Calibri" panose="020F0502020204030204" pitchFamily="34" charset="0"/>
                <a:ea typeface="Calibri" panose="020F0502020204030204" pitchFamily="34" charset="0"/>
                <a:cs typeface="Times New Roman" panose="02020603050405020304" pitchFamily="18" charset="0"/>
              </a:rPr>
              <a:t>which contains </a:t>
            </a:r>
            <a:r>
              <a:rPr lang="en-GB" sz="2400" dirty="0">
                <a:latin typeface="Calibri" panose="020F0502020204030204" pitchFamily="34" charset="0"/>
                <a:ea typeface="Calibri" panose="020F0502020204030204" pitchFamily="34" charset="0"/>
                <a:cs typeface="Times New Roman" panose="02020603050405020304" pitchFamily="18" charset="0"/>
              </a:rPr>
              <a:t>new </a:t>
            </a:r>
            <a:r>
              <a:rPr lang="en-GB" sz="2400" dirty="0">
                <a:effectLst/>
                <a:latin typeface="Calibri" panose="020F0502020204030204" pitchFamily="34" charset="0"/>
                <a:ea typeface="Calibri" panose="020F0502020204030204" pitchFamily="34" charset="0"/>
                <a:cs typeface="Times New Roman" panose="02020603050405020304" pitchFamily="18" charset="0"/>
              </a:rPr>
              <a:t>ARCP decision aid and level indicators</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Look on BAD website for</a:t>
            </a:r>
          </a:p>
          <a:p>
            <a:pPr>
              <a:lnSpc>
                <a:spcPct val="107000"/>
              </a:lnSpc>
            </a:pPr>
            <a:r>
              <a:rPr lang="en-GB" sz="2400" b="1" dirty="0">
                <a:latin typeface="Calibri" panose="020F0502020204030204" pitchFamily="34" charset="0"/>
                <a:ea typeface="Calibri" panose="020F0502020204030204" pitchFamily="34" charset="0"/>
                <a:cs typeface="Times New Roman" panose="02020603050405020304" pitchFamily="18" charset="0"/>
              </a:rPr>
              <a:t>Transitioning guide (</a:t>
            </a:r>
            <a:r>
              <a:rPr lang="en-GB" sz="2000" dirty="0">
                <a:effectLst/>
                <a:latin typeface="Calibri" panose="020F0502020204030204" pitchFamily="34" charset="0"/>
                <a:ea typeface="Calibri" panose="020F0502020204030204" pitchFamily="34" charset="0"/>
                <a:cs typeface="Times New Roman" panose="02020603050405020304" pitchFamily="18" charset="0"/>
              </a:rPr>
              <a:t>Education -&gt;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Derm</a:t>
            </a:r>
            <a:r>
              <a:rPr lang="en-GB" sz="2000" dirty="0">
                <a:effectLst/>
                <a:latin typeface="Calibri" panose="020F0502020204030204" pitchFamily="34" charset="0"/>
                <a:ea typeface="Calibri" panose="020F0502020204030204" pitchFamily="34" charset="0"/>
                <a:cs typeface="Times New Roman" panose="02020603050405020304" pitchFamily="18" charset="0"/>
              </a:rPr>
              <a:t> spec trainees-&gt; Curriculum)</a:t>
            </a:r>
            <a:endParaRPr lang="en-GB" sz="2000" dirty="0">
              <a:latin typeface="Calibri" panose="020F0502020204030204" pitchFamily="34" charset="0"/>
            </a:endParaRPr>
          </a:p>
          <a:p>
            <a:pPr marL="0" indent="0">
              <a:lnSpc>
                <a:spcPct val="107000"/>
              </a:lnSpc>
              <a:buNone/>
            </a:pPr>
            <a:endParaRPr lang="en-GB" sz="2000" dirty="0">
              <a:latin typeface="Calibri" panose="020F0502020204030204" pitchFamily="34" charset="0"/>
            </a:endParaRPr>
          </a:p>
          <a:p>
            <a:pPr marL="0" indent="0">
              <a:lnSpc>
                <a:spcPct val="107000"/>
              </a:lnSpc>
              <a:buNone/>
            </a:pPr>
            <a:r>
              <a:rPr lang="en-GB" sz="2000" dirty="0">
                <a:latin typeface="Calibri" panose="020F0502020204030204" pitchFamily="34" charset="0"/>
              </a:rPr>
              <a:t>NB Link to Academy of Medical Royal Colleges transition document </a:t>
            </a:r>
            <a:r>
              <a:rPr lang="en-GB" sz="2000" b="0" i="0" u="none" strike="noStrike" baseline="0" dirty="0">
                <a:latin typeface="Calibri" panose="020F0502020204030204" pitchFamily="34" charset="0"/>
              </a:rPr>
              <a:t>in </a:t>
            </a:r>
            <a:r>
              <a:rPr lang="en-GB" sz="2000" dirty="0">
                <a:latin typeface="Calibri" panose="020F0502020204030204" pitchFamily="34" charset="0"/>
              </a:rPr>
              <a:t>R</a:t>
            </a:r>
            <a:r>
              <a:rPr lang="en-GB" sz="2000" b="0" i="0" u="none" strike="noStrike" baseline="0" dirty="0">
                <a:latin typeface="Calibri" panose="020F0502020204030204" pitchFamily="34" charset="0"/>
              </a:rPr>
              <a:t>ough </a:t>
            </a:r>
            <a:r>
              <a:rPr lang="en-GB" sz="2000" dirty="0">
                <a:latin typeface="Calibri" panose="020F0502020204030204" pitchFamily="34" charset="0"/>
              </a:rPr>
              <a:t>G</a:t>
            </a:r>
            <a:r>
              <a:rPr lang="en-GB" sz="2000" b="0" i="0" u="none" strike="noStrike" baseline="0" dirty="0">
                <a:latin typeface="Calibri" panose="020F0502020204030204" pitchFamily="34" charset="0"/>
              </a:rPr>
              <a:t>uide not v helpful</a:t>
            </a:r>
            <a:endParaRPr lang="en-GB" sz="2000" b="0" i="0" u="none" strike="noStrike" baseline="0" dirty="0">
              <a:solidFill>
                <a:schemeClr val="tx1">
                  <a:alpha val="80000"/>
                </a:schemeClr>
              </a:solidFill>
              <a:latin typeface="Calibri" panose="020F0502020204030204" pitchFamily="34" charset="0"/>
            </a:endParaRPr>
          </a:p>
          <a:p>
            <a:endParaRPr lang="en-GB" sz="2400" dirty="0"/>
          </a:p>
        </p:txBody>
      </p:sp>
    </p:spTree>
    <p:extLst>
      <p:ext uri="{BB962C8B-B14F-4D97-AF65-F5344CB8AC3E}">
        <p14:creationId xmlns:p14="http://schemas.microsoft.com/office/powerpoint/2010/main" val="135331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CB2A-5158-4C39-BEF6-191A636C7ABB}"/>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Transitioning documents</a:t>
            </a:r>
          </a:p>
        </p:txBody>
      </p:sp>
      <p:sp>
        <p:nvSpPr>
          <p:cNvPr id="3" name="Content Placeholder 2">
            <a:extLst>
              <a:ext uri="{FF2B5EF4-FFF2-40B4-BE49-F238E27FC236}">
                <a16:creationId xmlns:a16="http://schemas.microsoft.com/office/drawing/2014/main" id="{22A4F79D-1E4D-48E9-9035-BE27C89AB0D2}"/>
              </a:ext>
            </a:extLst>
          </p:cNvPr>
          <p:cNvSpPr>
            <a:spLocks noGrp="1"/>
          </p:cNvSpPr>
          <p:nvPr>
            <p:ph idx="1"/>
          </p:nvPr>
        </p:nvSpPr>
        <p:spPr>
          <a:xfrm>
            <a:off x="1367624" y="2490436"/>
            <a:ext cx="9708995" cy="3567173"/>
          </a:xfrm>
        </p:spPr>
        <p:txBody>
          <a:bodyPr anchor="ctr">
            <a:normAutofit/>
          </a:bodyPr>
          <a:lstStyle/>
          <a:p>
            <a:pPr marL="0" indent="0">
              <a:buNone/>
            </a:pPr>
            <a:endParaRPr lang="en-GB" sz="2400" b="0" i="0" u="none" strike="noStrike" baseline="0" dirty="0">
              <a:latin typeface="Calibri" panose="020F0502020204030204" pitchFamily="34" charset="0"/>
            </a:endParaRPr>
          </a:p>
          <a:p>
            <a:endParaRPr lang="en-GB" sz="24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8F644BA-026B-4FD6-919A-7146A1EA113C}"/>
                  </a:ext>
                </a:extLst>
              </p14:cNvPr>
              <p14:cNvContentPartPr/>
              <p14:nvPr/>
            </p14:nvContentPartPr>
            <p14:xfrm>
              <a:off x="3208020" y="2676420"/>
              <a:ext cx="2160" cy="360"/>
            </p14:xfrm>
          </p:contentPart>
        </mc:Choice>
        <mc:Fallback xmlns="">
          <p:pic>
            <p:nvPicPr>
              <p:cNvPr id="4" name="Ink 3">
                <a:extLst>
                  <a:ext uri="{FF2B5EF4-FFF2-40B4-BE49-F238E27FC236}">
                    <a16:creationId xmlns:a16="http://schemas.microsoft.com/office/drawing/2014/main" id="{C8F644BA-026B-4FD6-919A-7146A1EA113C}"/>
                  </a:ext>
                </a:extLst>
              </p:cNvPr>
              <p:cNvPicPr/>
              <p:nvPr/>
            </p:nvPicPr>
            <p:blipFill>
              <a:blip r:embed="rId4"/>
              <a:stretch>
                <a:fillRect/>
              </a:stretch>
            </p:blipFill>
            <p:spPr>
              <a:xfrm>
                <a:off x="3199380" y="2667420"/>
                <a:ext cx="19800" cy="18000"/>
              </a:xfrm>
              <a:prstGeom prst="rect">
                <a:avLst/>
              </a:prstGeom>
            </p:spPr>
          </p:pic>
        </mc:Fallback>
      </mc:AlternateContent>
      <p:pic>
        <p:nvPicPr>
          <p:cNvPr id="7" name="Picture 6">
            <a:extLst>
              <a:ext uri="{FF2B5EF4-FFF2-40B4-BE49-F238E27FC236}">
                <a16:creationId xmlns:a16="http://schemas.microsoft.com/office/drawing/2014/main" id="{321B7E7C-16E9-4A51-A181-FAE8D25D6A56}"/>
              </a:ext>
            </a:extLst>
          </p:cNvPr>
          <p:cNvPicPr>
            <a:picLocks noChangeAspect="1"/>
          </p:cNvPicPr>
          <p:nvPr/>
        </p:nvPicPr>
        <p:blipFill>
          <a:blip r:embed="rId5"/>
          <a:stretch>
            <a:fillRect/>
          </a:stretch>
        </p:blipFill>
        <p:spPr>
          <a:xfrm>
            <a:off x="1367624" y="1212102"/>
            <a:ext cx="9708994" cy="5374253"/>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7CE9D78-699E-4C41-B1CA-93B1B81608B5}"/>
                  </a:ext>
                </a:extLst>
              </p14:cNvPr>
              <p14:cNvContentPartPr/>
              <p14:nvPr/>
            </p14:nvContentPartPr>
            <p14:xfrm>
              <a:off x="998700" y="1041660"/>
              <a:ext cx="1650960" cy="636120"/>
            </p14:xfrm>
          </p:contentPart>
        </mc:Choice>
        <mc:Fallback xmlns="">
          <p:pic>
            <p:nvPicPr>
              <p:cNvPr id="11" name="Ink 10">
                <a:extLst>
                  <a:ext uri="{FF2B5EF4-FFF2-40B4-BE49-F238E27FC236}">
                    <a16:creationId xmlns:a16="http://schemas.microsoft.com/office/drawing/2014/main" id="{77CE9D78-699E-4C41-B1CA-93B1B81608B5}"/>
                  </a:ext>
                </a:extLst>
              </p:cNvPr>
              <p:cNvPicPr/>
              <p:nvPr/>
            </p:nvPicPr>
            <p:blipFill>
              <a:blip r:embed="rId7"/>
              <a:stretch>
                <a:fillRect/>
              </a:stretch>
            </p:blipFill>
            <p:spPr>
              <a:xfrm>
                <a:off x="989700" y="1033020"/>
                <a:ext cx="166860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439BA4D9-5A2E-48DD-838D-1E39E8D94D37}"/>
                  </a:ext>
                </a:extLst>
              </p14:cNvPr>
              <p14:cNvContentPartPr/>
              <p14:nvPr/>
            </p14:nvContentPartPr>
            <p14:xfrm>
              <a:off x="2817585" y="4918680"/>
              <a:ext cx="5899680" cy="1939320"/>
            </p14:xfrm>
          </p:contentPart>
        </mc:Choice>
        <mc:Fallback xmlns="">
          <p:pic>
            <p:nvPicPr>
              <p:cNvPr id="13" name="Ink 12">
                <a:extLst>
                  <a:ext uri="{FF2B5EF4-FFF2-40B4-BE49-F238E27FC236}">
                    <a16:creationId xmlns:a16="http://schemas.microsoft.com/office/drawing/2014/main" id="{439BA4D9-5A2E-48DD-838D-1E39E8D94D37}"/>
                  </a:ext>
                </a:extLst>
              </p:cNvPr>
              <p:cNvPicPr/>
              <p:nvPr/>
            </p:nvPicPr>
            <p:blipFill>
              <a:blip r:embed="rId9"/>
              <a:stretch>
                <a:fillRect/>
              </a:stretch>
            </p:blipFill>
            <p:spPr>
              <a:xfrm>
                <a:off x="2808585" y="4910040"/>
                <a:ext cx="5917320" cy="195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C89BF7D6-71A4-4EC7-8CE1-C8303AD091B1}"/>
                  </a:ext>
                </a:extLst>
              </p14:cNvPr>
              <p14:cNvContentPartPr/>
              <p14:nvPr/>
            </p14:nvContentPartPr>
            <p14:xfrm>
              <a:off x="3676380" y="561780"/>
              <a:ext cx="360" cy="360"/>
            </p14:xfrm>
          </p:contentPart>
        </mc:Choice>
        <mc:Fallback xmlns="">
          <p:pic>
            <p:nvPicPr>
              <p:cNvPr id="15" name="Ink 14">
                <a:extLst>
                  <a:ext uri="{FF2B5EF4-FFF2-40B4-BE49-F238E27FC236}">
                    <a16:creationId xmlns:a16="http://schemas.microsoft.com/office/drawing/2014/main" id="{C89BF7D6-71A4-4EC7-8CE1-C8303AD091B1}"/>
                  </a:ext>
                </a:extLst>
              </p:cNvPr>
              <p:cNvPicPr/>
              <p:nvPr/>
            </p:nvPicPr>
            <p:blipFill>
              <a:blip r:embed="rId11"/>
              <a:stretch>
                <a:fillRect/>
              </a:stretch>
            </p:blipFill>
            <p:spPr>
              <a:xfrm>
                <a:off x="3667380" y="552780"/>
                <a:ext cx="18000" cy="18000"/>
              </a:xfrm>
              <a:prstGeom prst="rect">
                <a:avLst/>
              </a:prstGeom>
            </p:spPr>
          </p:pic>
        </mc:Fallback>
      </mc:AlternateContent>
      <p:pic>
        <p:nvPicPr>
          <p:cNvPr id="19" name="Picture 18">
            <a:extLst>
              <a:ext uri="{FF2B5EF4-FFF2-40B4-BE49-F238E27FC236}">
                <a16:creationId xmlns:a16="http://schemas.microsoft.com/office/drawing/2014/main" id="{8068F615-27AE-4501-93E1-47032080A55E}"/>
              </a:ext>
            </a:extLst>
          </p:cNvPr>
          <p:cNvPicPr>
            <a:picLocks noChangeAspect="1"/>
          </p:cNvPicPr>
          <p:nvPr/>
        </p:nvPicPr>
        <p:blipFill>
          <a:blip r:embed="rId12"/>
          <a:stretch>
            <a:fillRect/>
          </a:stretch>
        </p:blipFill>
        <p:spPr>
          <a:xfrm>
            <a:off x="866424" y="0"/>
            <a:ext cx="10711394" cy="1212102"/>
          </a:xfrm>
          <a:prstGeom prst="rect">
            <a:avLst/>
          </a:prstGeom>
        </p:spPr>
      </p:pic>
    </p:spTree>
    <p:extLst>
      <p:ext uri="{BB962C8B-B14F-4D97-AF65-F5344CB8AC3E}">
        <p14:creationId xmlns:p14="http://schemas.microsoft.com/office/powerpoint/2010/main" val="188013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EADEE-90E2-4BE0-B978-A2D13706C2E3}"/>
              </a:ext>
            </a:extLst>
          </p:cNvPr>
          <p:cNvSpPr>
            <a:spLocks noGrp="1"/>
          </p:cNvSpPr>
          <p:nvPr>
            <p:ph type="title"/>
          </p:nvPr>
        </p:nvSpPr>
        <p:spPr>
          <a:xfrm>
            <a:off x="5857874" y="501652"/>
            <a:ext cx="6200773" cy="1050924"/>
          </a:xfrm>
        </p:spPr>
        <p:txBody>
          <a:bodyPr vert="horz" lIns="91440" tIns="45720" rIns="91440" bIns="45720" rtlCol="0" anchor="b">
            <a:normAutofit/>
          </a:bodyPr>
          <a:lstStyle/>
          <a:p>
            <a:r>
              <a:rPr lang="en-US" sz="5400" kern="1200" dirty="0">
                <a:solidFill>
                  <a:schemeClr val="tx1"/>
                </a:solidFill>
                <a:latin typeface="+mj-lt"/>
                <a:ea typeface="+mj-ea"/>
                <a:cs typeface="+mj-cs"/>
              </a:rPr>
              <a:t>Definition curriculum</a:t>
            </a:r>
          </a:p>
        </p:txBody>
      </p:sp>
      <p:sp>
        <p:nvSpPr>
          <p:cNvPr id="28" name="Rectangle 1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9FFC7159-83E5-494D-AF0E-747B5628676D}"/>
              </a:ext>
            </a:extLst>
          </p:cNvPr>
          <p:cNvPicPr>
            <a:picLocks noGrp="1" noChangeAspect="1"/>
          </p:cNvPicPr>
          <p:nvPr>
            <p:ph sz="half" idx="2"/>
          </p:nvPr>
        </p:nvPicPr>
        <p:blipFill>
          <a:blip r:embed="rId3"/>
          <a:stretch>
            <a:fillRect/>
          </a:stretch>
        </p:blipFill>
        <p:spPr>
          <a:xfrm>
            <a:off x="279143" y="335065"/>
            <a:ext cx="5221625" cy="6187870"/>
          </a:xfrm>
          <a:prstGeom prst="rect">
            <a:avLst/>
          </a:prstGeom>
        </p:spPr>
      </p:pic>
      <p:sp>
        <p:nvSpPr>
          <p:cNvPr id="10" name="Content Placeholder 9">
            <a:extLst>
              <a:ext uri="{FF2B5EF4-FFF2-40B4-BE49-F238E27FC236}">
                <a16:creationId xmlns:a16="http://schemas.microsoft.com/office/drawing/2014/main" id="{F489CE3F-92E1-4EA2-BE7A-DFFDBC0C9CD9}"/>
              </a:ext>
            </a:extLst>
          </p:cNvPr>
          <p:cNvSpPr>
            <a:spLocks noGrp="1"/>
          </p:cNvSpPr>
          <p:nvPr>
            <p:ph sz="half" idx="1"/>
          </p:nvPr>
        </p:nvSpPr>
        <p:spPr>
          <a:xfrm>
            <a:off x="6392582" y="1828800"/>
            <a:ext cx="5044265" cy="4694135"/>
          </a:xfrm>
        </p:spPr>
        <p:txBody>
          <a:bodyPr vert="horz" lIns="91440" tIns="45720" rIns="91440" bIns="45720" rtlCol="0" anchor="t">
            <a:normAutofit/>
          </a:bodyPr>
          <a:lstStyle/>
          <a:p>
            <a:r>
              <a:rPr lang="en-GB" sz="2400" dirty="0"/>
              <a:t>Previously confusing - portfolio called competencies ‘Curriculum’</a:t>
            </a:r>
          </a:p>
          <a:p>
            <a:r>
              <a:rPr lang="en-GB" sz="2400" dirty="0"/>
              <a:t>Derived from ‘racecourse’ = overall guideline that describes subjects/ concepts that need to be taught or learnt (syllabus), how to teach them &amp; process of assessment to show each student has learnt what they need to</a:t>
            </a:r>
          </a:p>
          <a:p>
            <a:r>
              <a:rPr lang="en-GB" sz="2400" dirty="0"/>
              <a:t>New portfolio still has tab for curriculum but drop down labelled as ‘</a:t>
            </a:r>
            <a:r>
              <a:rPr lang="en-GB" sz="2400" i="1" dirty="0"/>
              <a:t>Specialist training…….Capabilities in Practice</a:t>
            </a:r>
            <a:r>
              <a:rPr lang="en-GB" sz="2400" dirty="0"/>
              <a:t>’ to reduce confusion</a:t>
            </a:r>
          </a:p>
          <a:p>
            <a:endParaRPr lang="en-GB" sz="2400" b="1" dirty="0"/>
          </a:p>
          <a:p>
            <a:endParaRPr lang="en-GB" sz="2400" dirty="0"/>
          </a:p>
          <a:p>
            <a:endParaRPr lang="en-US" sz="2000" dirty="0">
              <a:solidFill>
                <a:schemeClr val="tx1">
                  <a:alpha val="80000"/>
                </a:schemeClr>
              </a:solidFill>
            </a:endParaRPr>
          </a:p>
        </p:txBody>
      </p:sp>
      <p:cxnSp>
        <p:nvCxnSpPr>
          <p:cNvPr id="2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831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4BCCB2A-5158-4C39-BEF6-191A636C7ABB}"/>
              </a:ext>
            </a:extLst>
          </p:cNvPr>
          <p:cNvSpPr>
            <a:spLocks noGrp="1"/>
          </p:cNvSpPr>
          <p:nvPr>
            <p:ph type="title"/>
          </p:nvPr>
        </p:nvSpPr>
        <p:spPr>
          <a:xfrm>
            <a:off x="958506" y="800392"/>
            <a:ext cx="10264697" cy="1212102"/>
          </a:xfrm>
        </p:spPr>
        <p:txBody>
          <a:bodyPr>
            <a:normAutofit/>
          </a:bodyPr>
          <a:lstStyle/>
          <a:p>
            <a:r>
              <a:rPr lang="en-GB" sz="4000" dirty="0">
                <a:solidFill>
                  <a:srgbClr val="FFFFFF"/>
                </a:solidFill>
              </a:rPr>
              <a:t>Transitioning for trainees</a:t>
            </a:r>
          </a:p>
        </p:txBody>
      </p:sp>
      <p:sp>
        <p:nvSpPr>
          <p:cNvPr id="3" name="Content Placeholder 2">
            <a:extLst>
              <a:ext uri="{FF2B5EF4-FFF2-40B4-BE49-F238E27FC236}">
                <a16:creationId xmlns:a16="http://schemas.microsoft.com/office/drawing/2014/main" id="{22A4F79D-1E4D-48E9-9035-BE27C89AB0D2}"/>
              </a:ext>
            </a:extLst>
          </p:cNvPr>
          <p:cNvSpPr>
            <a:spLocks noGrp="1"/>
          </p:cNvSpPr>
          <p:nvPr>
            <p:ph idx="1"/>
          </p:nvPr>
        </p:nvSpPr>
        <p:spPr>
          <a:xfrm>
            <a:off x="1119322" y="2328269"/>
            <a:ext cx="10339253" cy="2095501"/>
          </a:xfrm>
        </p:spPr>
        <p:txBody>
          <a:bodyPr anchor="ctr">
            <a:normAutofit lnSpcReduction="10000"/>
          </a:bodyPr>
          <a:lstStyle/>
          <a:p>
            <a:pPr marL="0" indent="0">
              <a:buNone/>
            </a:pPr>
            <a:endParaRPr lang="en-GB" sz="1100" dirty="0">
              <a:latin typeface="Calibri" panose="020F0502020204030204" pitchFamily="34" charset="0"/>
            </a:endParaRPr>
          </a:p>
          <a:p>
            <a:pPr marL="0" lv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1</a:t>
            </a:r>
            <a:r>
              <a:rPr lang="en-GB" sz="2000" dirty="0">
                <a:effectLst/>
                <a:latin typeface="Calibri" panose="020F0502020204030204" pitchFamily="34" charset="0"/>
                <a:ea typeface="Calibri" panose="020F0502020204030204" pitchFamily="34" charset="0"/>
                <a:cs typeface="Times New Roman" panose="02020603050405020304" pitchFamily="18" charset="0"/>
              </a:rPr>
              <a:t>. In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ARCP decision aid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pg</a:t>
            </a:r>
            <a:r>
              <a:rPr lang="en-GB" sz="2000" dirty="0">
                <a:effectLst/>
                <a:latin typeface="Calibri" panose="020F0502020204030204" pitchFamily="34" charset="0"/>
                <a:ea typeface="Calibri" panose="020F0502020204030204" pitchFamily="34" charset="0"/>
                <a:cs typeface="Times New Roman" panose="02020603050405020304" pitchFamily="18" charset="0"/>
              </a:rPr>
              <a:t> 20 in Rough guide, look at level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CiPs</a:t>
            </a:r>
            <a:r>
              <a:rPr lang="en-GB" sz="2000" dirty="0">
                <a:effectLst/>
                <a:latin typeface="Calibri" panose="020F0502020204030204" pitchFamily="34" charset="0"/>
                <a:ea typeface="Calibri" panose="020F0502020204030204" pitchFamily="34" charset="0"/>
                <a:cs typeface="Times New Roman" panose="02020603050405020304" pitchFamily="18" charset="0"/>
              </a:rPr>
              <a:t> &amp; procedures required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2000" dirty="0">
                <a:effectLst/>
                <a:latin typeface="Calibri" panose="020F0502020204030204" pitchFamily="34" charset="0"/>
                <a:ea typeface="Calibri" panose="020F0502020204030204" pitchFamily="34" charset="0"/>
                <a:cs typeface="Times New Roman" panose="02020603050405020304" pitchFamily="18" charset="0"/>
              </a:rPr>
              <a:t> if ST4 now, need new levels for ST3 which are:</a:t>
            </a:r>
          </a:p>
          <a:p>
            <a:pPr marL="342900" lvl="0" indent="-342900">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generic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CiPs</a:t>
            </a:r>
            <a:r>
              <a:rPr lang="en-GB" sz="2000" dirty="0">
                <a:effectLst/>
                <a:latin typeface="Calibri" panose="020F0502020204030204" pitchFamily="34" charset="0"/>
                <a:ea typeface="Calibri" panose="020F0502020204030204" pitchFamily="34" charset="0"/>
                <a:cs typeface="Times New Roman" panose="02020603050405020304" pitchFamily="18" charset="0"/>
              </a:rPr>
              <a:t> -meets expectations for all (or above)</a:t>
            </a:r>
          </a:p>
          <a:p>
            <a:pPr marL="342900" lvl="0" indent="-342900">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Specialty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CiPs</a:t>
            </a:r>
            <a:r>
              <a:rPr lang="en-GB" sz="2000" dirty="0">
                <a:effectLst/>
                <a:latin typeface="Calibri" panose="020F0502020204030204" pitchFamily="34" charset="0"/>
                <a:ea typeface="Calibri" panose="020F0502020204030204" pitchFamily="34" charset="0"/>
                <a:cs typeface="Times New Roman" panose="02020603050405020304" pitchFamily="18" charset="0"/>
              </a:rPr>
              <a:t> - level 2 for all (or above)</a:t>
            </a:r>
          </a:p>
          <a:p>
            <a:pPr marL="342900" lvl="0" indent="-342900">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Procedures- punch, incisional biopsy, C and C and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cryo</a:t>
            </a:r>
            <a:r>
              <a:rPr lang="en-GB" sz="2000" dirty="0">
                <a:effectLst/>
                <a:latin typeface="Calibri" panose="020F0502020204030204" pitchFamily="34" charset="0"/>
                <a:ea typeface="Calibri" panose="020F0502020204030204" pitchFamily="34" charset="0"/>
                <a:cs typeface="Times New Roman" panose="02020603050405020304" pitchFamily="18" charset="0"/>
              </a:rPr>
              <a:t> of benign lesions                 etc</a:t>
            </a:r>
          </a:p>
          <a:p>
            <a:pPr marL="0" lvl="0" indent="0">
              <a:spcAft>
                <a:spcPts val="800"/>
              </a:spcAft>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pic>
        <p:nvPicPr>
          <p:cNvPr id="5" name="Picture 4">
            <a:extLst>
              <a:ext uri="{FF2B5EF4-FFF2-40B4-BE49-F238E27FC236}">
                <a16:creationId xmlns:a16="http://schemas.microsoft.com/office/drawing/2014/main" id="{AD5A9E60-B6D6-4103-A4CD-38326AEAFB45}"/>
              </a:ext>
            </a:extLst>
          </p:cNvPr>
          <p:cNvPicPr>
            <a:picLocks noChangeAspect="1"/>
          </p:cNvPicPr>
          <p:nvPr/>
        </p:nvPicPr>
        <p:blipFill>
          <a:blip r:embed="rId3"/>
          <a:stretch>
            <a:fillRect/>
          </a:stretch>
        </p:blipFill>
        <p:spPr>
          <a:xfrm>
            <a:off x="181110" y="4149608"/>
            <a:ext cx="5649113" cy="1676634"/>
          </a:xfrm>
          <a:prstGeom prst="rect">
            <a:avLst/>
          </a:prstGeom>
        </p:spPr>
      </p:pic>
      <p:pic>
        <p:nvPicPr>
          <p:cNvPr id="7" name="Picture 6">
            <a:extLst>
              <a:ext uri="{FF2B5EF4-FFF2-40B4-BE49-F238E27FC236}">
                <a16:creationId xmlns:a16="http://schemas.microsoft.com/office/drawing/2014/main" id="{3CA2BA18-33ED-496A-B942-9C70C0C30417}"/>
              </a:ext>
            </a:extLst>
          </p:cNvPr>
          <p:cNvPicPr>
            <a:picLocks noChangeAspect="1"/>
          </p:cNvPicPr>
          <p:nvPr/>
        </p:nvPicPr>
        <p:blipFill>
          <a:blip r:embed="rId4"/>
          <a:stretch>
            <a:fillRect/>
          </a:stretch>
        </p:blipFill>
        <p:spPr>
          <a:xfrm>
            <a:off x="5905501" y="4055890"/>
            <a:ext cx="6068484" cy="2592559"/>
          </a:xfrm>
          <a:prstGeom prst="rect">
            <a:avLst/>
          </a:prstGeom>
        </p:spPr>
      </p:pic>
    </p:spTree>
    <p:extLst>
      <p:ext uri="{BB962C8B-B14F-4D97-AF65-F5344CB8AC3E}">
        <p14:creationId xmlns:p14="http://schemas.microsoft.com/office/powerpoint/2010/main" val="324420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4BCCB2A-5158-4C39-BEF6-191A636C7AB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Transitioning for trainees</a:t>
            </a:r>
          </a:p>
        </p:txBody>
      </p:sp>
      <p:sp>
        <p:nvSpPr>
          <p:cNvPr id="3" name="Content Placeholder 2">
            <a:extLst>
              <a:ext uri="{FF2B5EF4-FFF2-40B4-BE49-F238E27FC236}">
                <a16:creationId xmlns:a16="http://schemas.microsoft.com/office/drawing/2014/main" id="{22A4F79D-1E4D-48E9-9035-BE27C89AB0D2}"/>
              </a:ext>
            </a:extLst>
          </p:cNvPr>
          <p:cNvSpPr>
            <a:spLocks noGrp="1"/>
          </p:cNvSpPr>
          <p:nvPr>
            <p:ph sz="half" idx="1"/>
          </p:nvPr>
        </p:nvSpPr>
        <p:spPr>
          <a:xfrm>
            <a:off x="1047280" y="2209457"/>
            <a:ext cx="4431169" cy="4429467"/>
          </a:xfrm>
        </p:spPr>
        <p:txBody>
          <a:bodyPr vert="horz" lIns="91440" tIns="45720" rIns="91440" bIns="45720" rtlCol="0">
            <a:normAutofit/>
          </a:bodyPr>
          <a:lstStyle/>
          <a:p>
            <a:endParaRPr lang="en-US" sz="1300" dirty="0"/>
          </a:p>
          <a:p>
            <a:pPr marL="0" lvl="0">
              <a:spcAft>
                <a:spcPts val="800"/>
              </a:spcAft>
            </a:pPr>
            <a:endParaRPr lang="en-US" sz="1300" dirty="0">
              <a:effectLst/>
            </a:endParaRPr>
          </a:p>
          <a:p>
            <a:pPr marL="0" indent="0">
              <a:spcAft>
                <a:spcPts val="800"/>
              </a:spcAft>
              <a:buNone/>
            </a:pPr>
            <a:r>
              <a:rPr lang="en-US" sz="2000" dirty="0"/>
              <a:t>R</a:t>
            </a:r>
            <a:r>
              <a:rPr lang="en-US" sz="2000" b="0" i="0" u="none" strike="noStrike" baseline="0" dirty="0"/>
              <a:t>ate selves on these on portfolio, using evidence from old competencies and </a:t>
            </a:r>
            <a:r>
              <a:rPr lang="en-US" sz="2000" b="1" dirty="0">
                <a:effectLst/>
              </a:rPr>
              <a:t>mapping guide</a:t>
            </a:r>
            <a:r>
              <a:rPr lang="en-US" sz="2000" b="0" i="0" u="none" strike="noStrike" baseline="0" dirty="0"/>
              <a:t>. Could </a:t>
            </a:r>
            <a:r>
              <a:rPr lang="en-US" sz="2000" b="0" i="0" u="none" strike="noStrike" baseline="0" dirty="0" err="1"/>
              <a:t>summarise</a:t>
            </a:r>
            <a:r>
              <a:rPr lang="en-US" sz="2000" b="0" i="0" u="none" strike="noStrike" baseline="0" dirty="0"/>
              <a:t> in PDP. </a:t>
            </a:r>
          </a:p>
          <a:p>
            <a:pPr marL="0" indent="0">
              <a:buNone/>
            </a:pPr>
            <a:r>
              <a:rPr lang="en-US" sz="2000" b="1" i="0" u="none" strike="noStrike" baseline="0" dirty="0"/>
              <a:t> NOT </a:t>
            </a:r>
            <a:r>
              <a:rPr lang="en-US" sz="2000" b="0" i="0" u="none" strike="noStrike" baseline="0" dirty="0"/>
              <a:t>expected to relink evidence </a:t>
            </a:r>
          </a:p>
          <a:p>
            <a:pPr marL="0" indent="0">
              <a:buNone/>
            </a:pPr>
            <a:r>
              <a:rPr lang="en-US" sz="2000" dirty="0">
                <a:effectLst/>
              </a:rPr>
              <a:t> Mapping old curriculum to new specialty </a:t>
            </a:r>
            <a:r>
              <a:rPr lang="en-US" sz="2000" dirty="0" err="1">
                <a:effectLst/>
              </a:rPr>
              <a:t>CiPs</a:t>
            </a:r>
            <a:r>
              <a:rPr lang="en-US" sz="2000" dirty="0">
                <a:effectLst/>
              </a:rPr>
              <a:t> will be hardest- look at existing evidence.</a:t>
            </a:r>
          </a:p>
          <a:p>
            <a:pPr marL="0" indent="0">
              <a:buNone/>
            </a:pPr>
            <a:r>
              <a:rPr lang="en-US" sz="2000" dirty="0">
                <a:effectLst/>
              </a:rPr>
              <a:t>  Work out if anything to be rectified during year to </a:t>
            </a:r>
            <a:r>
              <a:rPr lang="en-US" sz="2000" dirty="0"/>
              <a:t>bring </a:t>
            </a:r>
            <a:r>
              <a:rPr lang="en-US" sz="2000" dirty="0">
                <a:effectLst/>
              </a:rPr>
              <a:t>to required level. Get that information ready for ES. </a:t>
            </a:r>
          </a:p>
          <a:p>
            <a:pPr marL="0" indent="0">
              <a:buNone/>
            </a:pPr>
            <a:endParaRPr lang="en-US" sz="1300" b="0" i="0" u="none" strike="noStrike" baseline="0" dirty="0"/>
          </a:p>
          <a:p>
            <a:endParaRPr lang="en-US" sz="1300" dirty="0"/>
          </a:p>
        </p:txBody>
      </p:sp>
      <p:pic>
        <p:nvPicPr>
          <p:cNvPr id="23" name="Content Placeholder 22">
            <a:extLst>
              <a:ext uri="{FF2B5EF4-FFF2-40B4-BE49-F238E27FC236}">
                <a16:creationId xmlns:a16="http://schemas.microsoft.com/office/drawing/2014/main" id="{9216AFB6-1CAF-411E-9E10-3660C7355A90}"/>
              </a:ext>
            </a:extLst>
          </p:cNvPr>
          <p:cNvPicPr>
            <a:picLocks noGrp="1" noChangeAspect="1"/>
          </p:cNvPicPr>
          <p:nvPr>
            <p:ph sz="half" idx="2"/>
          </p:nvPr>
        </p:nvPicPr>
        <p:blipFill>
          <a:blip r:embed="rId3"/>
          <a:stretch>
            <a:fillRect/>
          </a:stretch>
        </p:blipFill>
        <p:spPr>
          <a:xfrm>
            <a:off x="5572125" y="2812887"/>
            <a:ext cx="5979690" cy="3206913"/>
          </a:xfrm>
        </p:spPr>
      </p:pic>
      <p:grpSp>
        <p:nvGrpSpPr>
          <p:cNvPr id="8" name="Group 7">
            <a:extLst>
              <a:ext uri="{FF2B5EF4-FFF2-40B4-BE49-F238E27FC236}">
                <a16:creationId xmlns:a16="http://schemas.microsoft.com/office/drawing/2014/main" id="{32872B48-2FA0-41AA-9782-CAB119FE28C6}"/>
              </a:ext>
            </a:extLst>
          </p:cNvPr>
          <p:cNvGrpSpPr/>
          <p:nvPr/>
        </p:nvGrpSpPr>
        <p:grpSpPr>
          <a:xfrm>
            <a:off x="5582940" y="2798100"/>
            <a:ext cx="247320" cy="189000"/>
            <a:chOff x="5582940" y="2798100"/>
            <a:chExt cx="247320" cy="1890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F003DC9-6736-484E-8FE9-1196166BECB5}"/>
                    </a:ext>
                  </a:extLst>
                </p14:cNvPr>
                <p14:cNvContentPartPr/>
                <p14:nvPr/>
              </p14:nvContentPartPr>
              <p14:xfrm>
                <a:off x="5582940" y="2798100"/>
                <a:ext cx="186120" cy="117360"/>
              </p14:xfrm>
            </p:contentPart>
          </mc:Choice>
          <mc:Fallback xmlns="">
            <p:pic>
              <p:nvPicPr>
                <p:cNvPr id="4" name="Ink 3">
                  <a:extLst>
                    <a:ext uri="{FF2B5EF4-FFF2-40B4-BE49-F238E27FC236}">
                      <a16:creationId xmlns:a16="http://schemas.microsoft.com/office/drawing/2014/main" id="{8F003DC9-6736-484E-8FE9-1196166BECB5}"/>
                    </a:ext>
                  </a:extLst>
                </p:cNvPr>
                <p:cNvPicPr/>
                <p:nvPr/>
              </p:nvPicPr>
              <p:blipFill>
                <a:blip r:embed="rId5"/>
                <a:stretch>
                  <a:fillRect/>
                </a:stretch>
              </p:blipFill>
              <p:spPr>
                <a:xfrm>
                  <a:off x="5546940" y="2762460"/>
                  <a:ext cx="257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FC108CD-469C-4B63-A7C5-7AA78C2931EE}"/>
                    </a:ext>
                  </a:extLst>
                </p14:cNvPr>
                <p14:cNvContentPartPr/>
                <p14:nvPr/>
              </p14:nvContentPartPr>
              <p14:xfrm>
                <a:off x="5592300" y="2905020"/>
                <a:ext cx="142560" cy="54000"/>
              </p14:xfrm>
            </p:contentPart>
          </mc:Choice>
          <mc:Fallback xmlns="">
            <p:pic>
              <p:nvPicPr>
                <p:cNvPr id="5" name="Ink 4">
                  <a:extLst>
                    <a:ext uri="{FF2B5EF4-FFF2-40B4-BE49-F238E27FC236}">
                      <a16:creationId xmlns:a16="http://schemas.microsoft.com/office/drawing/2014/main" id="{2FC108CD-469C-4B63-A7C5-7AA78C2931EE}"/>
                    </a:ext>
                  </a:extLst>
                </p:cNvPr>
                <p:cNvPicPr/>
                <p:nvPr/>
              </p:nvPicPr>
              <p:blipFill>
                <a:blip r:embed="rId7"/>
                <a:stretch>
                  <a:fillRect/>
                </a:stretch>
              </p:blipFill>
              <p:spPr>
                <a:xfrm>
                  <a:off x="5556300" y="2869020"/>
                  <a:ext cx="214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892D012-DD9B-4147-A095-35E04633EE3C}"/>
                    </a:ext>
                  </a:extLst>
                </p14:cNvPr>
                <p14:cNvContentPartPr/>
                <p14:nvPr/>
              </p14:nvContentPartPr>
              <p14:xfrm>
                <a:off x="5762220" y="2806740"/>
                <a:ext cx="68040" cy="180360"/>
              </p14:xfrm>
            </p:contentPart>
          </mc:Choice>
          <mc:Fallback xmlns="">
            <p:pic>
              <p:nvPicPr>
                <p:cNvPr id="7" name="Ink 6">
                  <a:extLst>
                    <a:ext uri="{FF2B5EF4-FFF2-40B4-BE49-F238E27FC236}">
                      <a16:creationId xmlns:a16="http://schemas.microsoft.com/office/drawing/2014/main" id="{1892D012-DD9B-4147-A095-35E04633EE3C}"/>
                    </a:ext>
                  </a:extLst>
                </p:cNvPr>
                <p:cNvPicPr/>
                <p:nvPr/>
              </p:nvPicPr>
              <p:blipFill>
                <a:blip r:embed="rId9"/>
                <a:stretch>
                  <a:fillRect/>
                </a:stretch>
              </p:blipFill>
              <p:spPr>
                <a:xfrm>
                  <a:off x="5726580" y="2770740"/>
                  <a:ext cx="139680" cy="252000"/>
                </a:xfrm>
                <a:prstGeom prst="rect">
                  <a:avLst/>
                </a:prstGeom>
              </p:spPr>
            </p:pic>
          </mc:Fallback>
        </mc:AlternateContent>
      </p:grpSp>
    </p:spTree>
    <p:extLst>
      <p:ext uri="{BB962C8B-B14F-4D97-AF65-F5344CB8AC3E}">
        <p14:creationId xmlns:p14="http://schemas.microsoft.com/office/powerpoint/2010/main" val="566115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4BCCB2A-5158-4C39-BEF6-191A636C7ABB}"/>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a:solidFill>
                  <a:srgbClr val="FFFFFF"/>
                </a:solidFill>
                <a:latin typeface="+mj-lt"/>
                <a:ea typeface="+mj-ea"/>
                <a:cs typeface="+mj-cs"/>
              </a:rPr>
              <a:t>Transitioning for trainers</a:t>
            </a:r>
          </a:p>
        </p:txBody>
      </p:sp>
      <p:sp>
        <p:nvSpPr>
          <p:cNvPr id="4" name="Content Placeholder 3">
            <a:extLst>
              <a:ext uri="{FF2B5EF4-FFF2-40B4-BE49-F238E27FC236}">
                <a16:creationId xmlns:a16="http://schemas.microsoft.com/office/drawing/2014/main" id="{AB5B6FB6-6095-497E-8D5F-E74F961EC89B}"/>
              </a:ext>
            </a:extLst>
          </p:cNvPr>
          <p:cNvSpPr>
            <a:spLocks noGrp="1"/>
          </p:cNvSpPr>
          <p:nvPr>
            <p:ph sz="half" idx="1"/>
          </p:nvPr>
        </p:nvSpPr>
        <p:spPr>
          <a:xfrm>
            <a:off x="1119322" y="2209458"/>
            <a:ext cx="4359127" cy="3848152"/>
          </a:xfrm>
        </p:spPr>
        <p:txBody>
          <a:bodyPr vert="horz" lIns="91440" tIns="45720" rIns="91440" bIns="45720" rtlCol="0">
            <a:normAutofit fontScale="77500" lnSpcReduction="20000"/>
          </a:bodyPr>
          <a:lstStyle/>
          <a:p>
            <a:pPr marL="0" indent="0">
              <a:buNone/>
            </a:pPr>
            <a:r>
              <a:rPr lang="en-US" sz="2400" dirty="0"/>
              <a:t>Need to review </a:t>
            </a:r>
          </a:p>
          <a:p>
            <a:pPr>
              <a:lnSpc>
                <a:spcPct val="107000"/>
              </a:lnSpc>
            </a:pPr>
            <a:r>
              <a:rPr lang="en-GB" sz="2400" b="1" dirty="0">
                <a:effectLst/>
                <a:latin typeface="Calibri" panose="020F0502020204030204" pitchFamily="34" charset="0"/>
                <a:ea typeface="Calibri" panose="020F0502020204030204" pitchFamily="34" charset="0"/>
                <a:cs typeface="Times New Roman" panose="02020603050405020304" pitchFamily="18" charset="0"/>
              </a:rPr>
              <a:t>Dermatology 2021 </a:t>
            </a:r>
            <a:r>
              <a:rPr lang="en-GB" sz="2400" b="1" dirty="0" err="1">
                <a:effectLst/>
                <a:latin typeface="Calibri" panose="020F0502020204030204" pitchFamily="34" charset="0"/>
                <a:ea typeface="Calibri" panose="020F0502020204030204" pitchFamily="34" charset="0"/>
                <a:cs typeface="Times New Roman" panose="02020603050405020304" pitchFamily="18" charset="0"/>
              </a:rPr>
              <a:t>CiPs</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mapping to previous curriculum competencies </a:t>
            </a:r>
            <a:r>
              <a:rPr lang="en-GB" sz="2400" dirty="0">
                <a:effectLst/>
                <a:latin typeface="Calibri" panose="020F0502020204030204" pitchFamily="34" charset="0"/>
                <a:ea typeface="Calibri" panose="020F0502020204030204" pitchFamily="34" charset="0"/>
                <a:cs typeface="Times New Roman" panose="02020603050405020304" pitchFamily="18" charset="0"/>
              </a:rPr>
              <a:t>document</a:t>
            </a:r>
          </a:p>
          <a:p>
            <a:pPr>
              <a:lnSpc>
                <a:spcPct val="107000"/>
              </a:lnSpc>
            </a:pPr>
            <a:r>
              <a:rPr lang="en-GB" sz="2400" b="1" dirty="0">
                <a:effectLst/>
                <a:latin typeface="Calibri" panose="020F0502020204030204" pitchFamily="34" charset="0"/>
                <a:ea typeface="Calibri" panose="020F0502020204030204" pitchFamily="34" charset="0"/>
                <a:cs typeface="Times New Roman" panose="02020603050405020304" pitchFamily="18" charset="0"/>
              </a:rPr>
              <a:t>Rough Guide (</a:t>
            </a:r>
            <a:r>
              <a:rPr lang="en-GB" sz="2400" dirty="0">
                <a:effectLst/>
                <a:latin typeface="Calibri" panose="020F0502020204030204" pitchFamily="34" charset="0"/>
                <a:ea typeface="Calibri" panose="020F0502020204030204" pitchFamily="34" charset="0"/>
                <a:cs typeface="Times New Roman" panose="02020603050405020304" pitchFamily="18" charset="0"/>
              </a:rPr>
              <a:t>which contains </a:t>
            </a:r>
            <a:r>
              <a:rPr lang="en-GB" sz="2400" dirty="0">
                <a:latin typeface="Calibri" panose="020F0502020204030204" pitchFamily="34" charset="0"/>
                <a:ea typeface="Calibri" panose="020F0502020204030204" pitchFamily="34" charset="0"/>
                <a:cs typeface="Times New Roman" panose="02020603050405020304" pitchFamily="18" charset="0"/>
              </a:rPr>
              <a:t>new </a:t>
            </a:r>
            <a:r>
              <a:rPr lang="en-GB" sz="2400" dirty="0">
                <a:effectLst/>
                <a:latin typeface="Calibri" panose="020F0502020204030204" pitchFamily="34" charset="0"/>
                <a:ea typeface="Calibri" panose="020F0502020204030204" pitchFamily="34" charset="0"/>
                <a:cs typeface="Times New Roman" panose="02020603050405020304" pitchFamily="18" charset="0"/>
              </a:rPr>
              <a:t>ARCP decision aid and level indicators)</a:t>
            </a:r>
          </a:p>
          <a:p>
            <a:pPr marL="0" indent="0">
              <a:buNone/>
            </a:pPr>
            <a:r>
              <a:rPr lang="en-US" sz="2400" dirty="0"/>
              <a:t>At induction meeting agree &amp; </a:t>
            </a:r>
          </a:p>
          <a:p>
            <a:r>
              <a:rPr lang="en-US" sz="2400" dirty="0"/>
              <a:t>Rate </a:t>
            </a:r>
            <a:r>
              <a:rPr lang="en-US" sz="2400" dirty="0" err="1"/>
              <a:t>CiPs</a:t>
            </a:r>
            <a:r>
              <a:rPr lang="en-US" sz="2400" dirty="0"/>
              <a:t> on portfolio using </a:t>
            </a:r>
            <a:r>
              <a:rPr lang="en-GB" sz="2400" b="0" i="0" u="none" strike="noStrike" baseline="0" dirty="0">
                <a:solidFill>
                  <a:schemeClr val="tx1">
                    <a:alpha val="80000"/>
                  </a:schemeClr>
                </a:solidFill>
                <a:latin typeface="Calibri" panose="020F0502020204030204" pitchFamily="34" charset="0"/>
              </a:rPr>
              <a:t>evidence from competencies so far </a:t>
            </a:r>
            <a:endParaRPr lang="en-US" sz="2400" dirty="0"/>
          </a:p>
          <a:p>
            <a:r>
              <a:rPr lang="en-US" sz="2400" b="1" dirty="0"/>
              <a:t>Record of gap analysis and transfer to new curriculum</a:t>
            </a:r>
            <a:r>
              <a:rPr lang="en-US" sz="2400" dirty="0"/>
              <a:t> which will </a:t>
            </a:r>
            <a:r>
              <a:rPr lang="en-GB" sz="2400" b="0" i="0" u="none" strike="noStrike" baseline="0" dirty="0">
                <a:solidFill>
                  <a:schemeClr val="tx1">
                    <a:alpha val="80000"/>
                  </a:schemeClr>
                </a:solidFill>
                <a:latin typeface="Calibri" panose="020F0502020204030204" pitchFamily="34" charset="0"/>
              </a:rPr>
              <a:t>set objectives for aspects curriculum need to focus on </a:t>
            </a:r>
            <a:r>
              <a:rPr lang="en-GB" sz="2400" b="0" i="0" u="none" strike="noStrike" baseline="0" dirty="0" err="1">
                <a:solidFill>
                  <a:schemeClr val="tx1">
                    <a:alpha val="80000"/>
                  </a:schemeClr>
                </a:solidFill>
                <a:latin typeface="Calibri" panose="020F0502020204030204" pitchFamily="34" charset="0"/>
              </a:rPr>
              <a:t>eg</a:t>
            </a:r>
            <a:r>
              <a:rPr lang="en-GB" sz="2400" b="0" i="0" u="none" strike="noStrike" baseline="0" dirty="0">
                <a:solidFill>
                  <a:schemeClr val="tx1">
                    <a:alpha val="80000"/>
                  </a:schemeClr>
                </a:solidFill>
                <a:latin typeface="Calibri" panose="020F0502020204030204" pitchFamily="34" charset="0"/>
              </a:rPr>
              <a:t> procedures </a:t>
            </a:r>
            <a:endParaRPr lang="en-US" sz="2400" dirty="0"/>
          </a:p>
        </p:txBody>
      </p:sp>
      <p:pic>
        <p:nvPicPr>
          <p:cNvPr id="13" name="Content Placeholder 5">
            <a:extLst>
              <a:ext uri="{FF2B5EF4-FFF2-40B4-BE49-F238E27FC236}">
                <a16:creationId xmlns:a16="http://schemas.microsoft.com/office/drawing/2014/main" id="{0ED401B9-2836-405C-AB7A-D36C28485148}"/>
              </a:ext>
            </a:extLst>
          </p:cNvPr>
          <p:cNvPicPr>
            <a:picLocks noGrp="1" noChangeAspect="1"/>
          </p:cNvPicPr>
          <p:nvPr>
            <p:ph sz="half" idx="2"/>
          </p:nvPr>
        </p:nvPicPr>
        <p:blipFill>
          <a:blip r:embed="rId3"/>
          <a:stretch>
            <a:fillRect/>
          </a:stretch>
        </p:blipFill>
        <p:spPr>
          <a:xfrm>
            <a:off x="5962651" y="2686050"/>
            <a:ext cx="5589164" cy="3412145"/>
          </a:xfrm>
          <a:prstGeom prst="rect">
            <a:avLst/>
          </a:prstGeom>
        </p:spPr>
      </p:pic>
    </p:spTree>
    <p:extLst>
      <p:ext uri="{BB962C8B-B14F-4D97-AF65-F5344CB8AC3E}">
        <p14:creationId xmlns:p14="http://schemas.microsoft.com/office/powerpoint/2010/main" val="1932282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FD33A7-F2A3-48FE-B912-DB77072E3B30}"/>
              </a:ext>
            </a:extLst>
          </p:cNvPr>
          <p:cNvPicPr>
            <a:picLocks noChangeAspect="1"/>
          </p:cNvPicPr>
          <p:nvPr/>
        </p:nvPicPr>
        <p:blipFill>
          <a:blip r:embed="rId2"/>
          <a:stretch>
            <a:fillRect/>
          </a:stretch>
        </p:blipFill>
        <p:spPr>
          <a:xfrm>
            <a:off x="589781" y="37626"/>
            <a:ext cx="11012437" cy="6782747"/>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52183EF-C898-4617-9198-86ACDCFDEA7C}"/>
                  </a:ext>
                </a:extLst>
              </p14:cNvPr>
              <p14:cNvContentPartPr/>
              <p14:nvPr/>
            </p14:nvContentPartPr>
            <p14:xfrm>
              <a:off x="1523940" y="2085660"/>
              <a:ext cx="360" cy="360"/>
            </p14:xfrm>
          </p:contentPart>
        </mc:Choice>
        <mc:Fallback xmlns="">
          <p:pic>
            <p:nvPicPr>
              <p:cNvPr id="4" name="Ink 3">
                <a:extLst>
                  <a:ext uri="{FF2B5EF4-FFF2-40B4-BE49-F238E27FC236}">
                    <a16:creationId xmlns:a16="http://schemas.microsoft.com/office/drawing/2014/main" id="{852183EF-C898-4617-9198-86ACDCFDEA7C}"/>
                  </a:ext>
                </a:extLst>
              </p:cNvPr>
              <p:cNvPicPr/>
              <p:nvPr/>
            </p:nvPicPr>
            <p:blipFill>
              <a:blip r:embed="rId4"/>
              <a:stretch>
                <a:fillRect/>
              </a:stretch>
            </p:blipFill>
            <p:spPr>
              <a:xfrm>
                <a:off x="1519620" y="2081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95B8EC6-B1B6-40BA-95F1-321C09468A54}"/>
                  </a:ext>
                </a:extLst>
              </p14:cNvPr>
              <p14:cNvContentPartPr/>
              <p14:nvPr/>
            </p14:nvContentPartPr>
            <p14:xfrm>
              <a:off x="597660" y="6300"/>
              <a:ext cx="525600" cy="263520"/>
            </p14:xfrm>
          </p:contentPart>
        </mc:Choice>
        <mc:Fallback xmlns="">
          <p:pic>
            <p:nvPicPr>
              <p:cNvPr id="5" name="Ink 4">
                <a:extLst>
                  <a:ext uri="{FF2B5EF4-FFF2-40B4-BE49-F238E27FC236}">
                    <a16:creationId xmlns:a16="http://schemas.microsoft.com/office/drawing/2014/main" id="{D95B8EC6-B1B6-40BA-95F1-321C09468A54}"/>
                  </a:ext>
                </a:extLst>
              </p:cNvPr>
              <p:cNvPicPr/>
              <p:nvPr/>
            </p:nvPicPr>
            <p:blipFill>
              <a:blip r:embed="rId6"/>
              <a:stretch>
                <a:fillRect/>
              </a:stretch>
            </p:blipFill>
            <p:spPr>
              <a:xfrm>
                <a:off x="593340" y="1980"/>
                <a:ext cx="534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4E495E1-D99B-4A35-A57D-EEB17C0C97EC}"/>
                  </a:ext>
                </a:extLst>
              </p14:cNvPr>
              <p14:cNvContentPartPr/>
              <p14:nvPr/>
            </p14:nvContentPartPr>
            <p14:xfrm>
              <a:off x="7698660" y="918900"/>
              <a:ext cx="2102400" cy="820800"/>
            </p14:xfrm>
          </p:contentPart>
        </mc:Choice>
        <mc:Fallback xmlns="">
          <p:pic>
            <p:nvPicPr>
              <p:cNvPr id="6" name="Ink 5">
                <a:extLst>
                  <a:ext uri="{FF2B5EF4-FFF2-40B4-BE49-F238E27FC236}">
                    <a16:creationId xmlns:a16="http://schemas.microsoft.com/office/drawing/2014/main" id="{54E495E1-D99B-4A35-A57D-EEB17C0C97EC}"/>
                  </a:ext>
                </a:extLst>
              </p:cNvPr>
              <p:cNvPicPr/>
              <p:nvPr/>
            </p:nvPicPr>
            <p:blipFill>
              <a:blip r:embed="rId8"/>
              <a:stretch>
                <a:fillRect/>
              </a:stretch>
            </p:blipFill>
            <p:spPr>
              <a:xfrm>
                <a:off x="7689660" y="909900"/>
                <a:ext cx="212004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95CC6D4-A0DD-437E-BAFB-74479EE796F3}"/>
                  </a:ext>
                </a:extLst>
              </p14:cNvPr>
              <p14:cNvContentPartPr/>
              <p14:nvPr/>
            </p14:nvContentPartPr>
            <p14:xfrm>
              <a:off x="240180" y="5836500"/>
              <a:ext cx="4768920" cy="723240"/>
            </p14:xfrm>
          </p:contentPart>
        </mc:Choice>
        <mc:Fallback xmlns="">
          <p:pic>
            <p:nvPicPr>
              <p:cNvPr id="8" name="Ink 7">
                <a:extLst>
                  <a:ext uri="{FF2B5EF4-FFF2-40B4-BE49-F238E27FC236}">
                    <a16:creationId xmlns:a16="http://schemas.microsoft.com/office/drawing/2014/main" id="{795CC6D4-A0DD-437E-BAFB-74479EE796F3}"/>
                  </a:ext>
                </a:extLst>
              </p:cNvPr>
              <p:cNvPicPr/>
              <p:nvPr/>
            </p:nvPicPr>
            <p:blipFill>
              <a:blip r:embed="rId10"/>
              <a:stretch>
                <a:fillRect/>
              </a:stretch>
            </p:blipFill>
            <p:spPr>
              <a:xfrm>
                <a:off x="231540" y="5827500"/>
                <a:ext cx="4786560" cy="74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62C8663-6B44-4487-A368-44AE1EB86F8E}"/>
                  </a:ext>
                </a:extLst>
              </p14:cNvPr>
              <p14:cNvContentPartPr/>
              <p14:nvPr/>
            </p14:nvContentPartPr>
            <p14:xfrm>
              <a:off x="6934020" y="4390740"/>
              <a:ext cx="360" cy="360"/>
            </p14:xfrm>
          </p:contentPart>
        </mc:Choice>
        <mc:Fallback xmlns="">
          <p:pic>
            <p:nvPicPr>
              <p:cNvPr id="9" name="Ink 8">
                <a:extLst>
                  <a:ext uri="{FF2B5EF4-FFF2-40B4-BE49-F238E27FC236}">
                    <a16:creationId xmlns:a16="http://schemas.microsoft.com/office/drawing/2014/main" id="{062C8663-6B44-4487-A368-44AE1EB86F8E}"/>
                  </a:ext>
                </a:extLst>
              </p:cNvPr>
              <p:cNvPicPr/>
              <p:nvPr/>
            </p:nvPicPr>
            <p:blipFill>
              <a:blip r:embed="rId12"/>
              <a:stretch>
                <a:fillRect/>
              </a:stretch>
            </p:blipFill>
            <p:spPr>
              <a:xfrm>
                <a:off x="6925020" y="43817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id="{CFEBAC76-D610-4F08-B010-930E3293994E}"/>
                  </a:ext>
                </a:extLst>
              </p14:cNvPr>
              <p14:cNvContentPartPr/>
              <p14:nvPr/>
            </p14:nvContentPartPr>
            <p14:xfrm>
              <a:off x="7486260" y="1760220"/>
              <a:ext cx="360" cy="2160"/>
            </p14:xfrm>
          </p:contentPart>
        </mc:Choice>
        <mc:Fallback xmlns="">
          <p:pic>
            <p:nvPicPr>
              <p:cNvPr id="2" name="Ink 1">
                <a:extLst>
                  <a:ext uri="{FF2B5EF4-FFF2-40B4-BE49-F238E27FC236}">
                    <a16:creationId xmlns:a16="http://schemas.microsoft.com/office/drawing/2014/main" id="{CFEBAC76-D610-4F08-B010-930E3293994E}"/>
                  </a:ext>
                </a:extLst>
              </p:cNvPr>
              <p:cNvPicPr/>
              <p:nvPr/>
            </p:nvPicPr>
            <p:blipFill>
              <a:blip r:embed="rId14"/>
              <a:stretch>
                <a:fillRect/>
              </a:stretch>
            </p:blipFill>
            <p:spPr>
              <a:xfrm>
                <a:off x="7477260" y="1751580"/>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29667DD1-A16B-4F05-9933-6B1EC990D743}"/>
                  </a:ext>
                </a:extLst>
              </p14:cNvPr>
              <p14:cNvContentPartPr/>
              <p14:nvPr/>
            </p14:nvContentPartPr>
            <p14:xfrm>
              <a:off x="6678060" y="34020"/>
              <a:ext cx="789840" cy="296640"/>
            </p14:xfrm>
          </p:contentPart>
        </mc:Choice>
        <mc:Fallback xmlns="">
          <p:pic>
            <p:nvPicPr>
              <p:cNvPr id="7" name="Ink 6">
                <a:extLst>
                  <a:ext uri="{FF2B5EF4-FFF2-40B4-BE49-F238E27FC236}">
                    <a16:creationId xmlns:a16="http://schemas.microsoft.com/office/drawing/2014/main" id="{29667DD1-A16B-4F05-9933-6B1EC990D743}"/>
                  </a:ext>
                </a:extLst>
              </p:cNvPr>
              <p:cNvPicPr/>
              <p:nvPr/>
            </p:nvPicPr>
            <p:blipFill>
              <a:blip r:embed="rId16"/>
              <a:stretch>
                <a:fillRect/>
              </a:stretch>
            </p:blipFill>
            <p:spPr>
              <a:xfrm>
                <a:off x="6669420" y="25380"/>
                <a:ext cx="8074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1BDE815F-3B65-44C4-AA33-C1214AD9A471}"/>
                  </a:ext>
                </a:extLst>
              </p14:cNvPr>
              <p14:cNvContentPartPr/>
              <p14:nvPr/>
            </p14:nvContentPartPr>
            <p14:xfrm>
              <a:off x="6752940" y="1828620"/>
              <a:ext cx="360" cy="360"/>
            </p14:xfrm>
          </p:contentPart>
        </mc:Choice>
        <mc:Fallback xmlns="">
          <p:pic>
            <p:nvPicPr>
              <p:cNvPr id="10" name="Ink 9">
                <a:extLst>
                  <a:ext uri="{FF2B5EF4-FFF2-40B4-BE49-F238E27FC236}">
                    <a16:creationId xmlns:a16="http://schemas.microsoft.com/office/drawing/2014/main" id="{1BDE815F-3B65-44C4-AA33-C1214AD9A471}"/>
                  </a:ext>
                </a:extLst>
              </p:cNvPr>
              <p:cNvPicPr/>
              <p:nvPr/>
            </p:nvPicPr>
            <p:blipFill>
              <a:blip r:embed="rId18"/>
              <a:stretch>
                <a:fillRect/>
              </a:stretch>
            </p:blipFill>
            <p:spPr>
              <a:xfrm>
                <a:off x="6743940" y="1819620"/>
                <a:ext cx="18000" cy="18000"/>
              </a:xfrm>
              <a:prstGeom prst="rect">
                <a:avLst/>
              </a:prstGeom>
            </p:spPr>
          </p:pic>
        </mc:Fallback>
      </mc:AlternateContent>
    </p:spTree>
    <p:extLst>
      <p:ext uri="{BB962C8B-B14F-4D97-AF65-F5344CB8AC3E}">
        <p14:creationId xmlns:p14="http://schemas.microsoft.com/office/powerpoint/2010/main" val="3553369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0633" y="629266"/>
            <a:ext cx="3477125" cy="4693505"/>
          </a:xfrm>
        </p:spPr>
        <p:txBody>
          <a:bodyPr vert="horz" lIns="91440" tIns="45720" rIns="91440" bIns="45720" rtlCol="0" anchor="ctr">
            <a:normAutofit/>
          </a:bodyPr>
          <a:lstStyle/>
          <a:p>
            <a:r>
              <a:rPr lang="en-US" dirty="0"/>
              <a:t>Summary Dermatology curriculum changes for 2021</a:t>
            </a:r>
            <a:endParaRPr lang="en-US" kern="1200" dirty="0">
              <a:solidFill>
                <a:schemeClr val="tx1"/>
              </a:solidFill>
              <a:latin typeface="+mj-lt"/>
              <a:ea typeface="+mj-ea"/>
              <a:cs typeface="+mj-cs"/>
            </a:endParaRPr>
          </a:p>
        </p:txBody>
      </p:sp>
      <p:graphicFrame>
        <p:nvGraphicFramePr>
          <p:cNvPr id="4" name="Table 4">
            <a:extLst>
              <a:ext uri="{FF2B5EF4-FFF2-40B4-BE49-F238E27FC236}">
                <a16:creationId xmlns:a16="http://schemas.microsoft.com/office/drawing/2014/main" id="{4C498A78-D7C0-4281-881C-B225CFEFC2D9}"/>
              </a:ext>
            </a:extLst>
          </p:cNvPr>
          <p:cNvGraphicFramePr>
            <a:graphicFrameLocks noGrp="1"/>
          </p:cNvGraphicFramePr>
          <p:nvPr>
            <p:ph idx="4294967295"/>
          </p:nvPr>
        </p:nvGraphicFramePr>
        <p:xfrm>
          <a:off x="3717758" y="0"/>
          <a:ext cx="8474240" cy="6831710"/>
        </p:xfrm>
        <a:graphic>
          <a:graphicData uri="http://schemas.openxmlformats.org/drawingml/2006/table">
            <a:tbl>
              <a:tblPr firstRow="1" bandRow="1">
                <a:tableStyleId>{93296810-A885-4BE3-A3E7-6D5BEEA58F35}</a:tableStyleId>
              </a:tblPr>
              <a:tblGrid>
                <a:gridCol w="1491916">
                  <a:extLst>
                    <a:ext uri="{9D8B030D-6E8A-4147-A177-3AD203B41FA5}">
                      <a16:colId xmlns:a16="http://schemas.microsoft.com/office/drawing/2014/main" val="40602024"/>
                    </a:ext>
                  </a:extLst>
                </a:gridCol>
                <a:gridCol w="2731168">
                  <a:extLst>
                    <a:ext uri="{9D8B030D-6E8A-4147-A177-3AD203B41FA5}">
                      <a16:colId xmlns:a16="http://schemas.microsoft.com/office/drawing/2014/main" val="858539720"/>
                    </a:ext>
                  </a:extLst>
                </a:gridCol>
                <a:gridCol w="4251156">
                  <a:extLst>
                    <a:ext uri="{9D8B030D-6E8A-4147-A177-3AD203B41FA5}">
                      <a16:colId xmlns:a16="http://schemas.microsoft.com/office/drawing/2014/main" val="2537653635"/>
                    </a:ext>
                  </a:extLst>
                </a:gridCol>
              </a:tblGrid>
              <a:tr h="1454824">
                <a:tc>
                  <a:txBody>
                    <a:bodyPr/>
                    <a:lstStyle/>
                    <a:p>
                      <a:endParaRPr lang="en-GB" sz="1500"/>
                    </a:p>
                    <a:p>
                      <a:endParaRPr lang="en-GB" sz="1500"/>
                    </a:p>
                    <a:p>
                      <a:r>
                        <a:rPr lang="en-GB" sz="1500"/>
                        <a:t>UNCHANGED</a:t>
                      </a:r>
                      <a:endParaRPr lang="en-GB" sz="1500" dirty="0"/>
                    </a:p>
                  </a:txBody>
                  <a:tcPr marL="73907" marR="73907" marT="36954" marB="36954">
                    <a:lnR w="12700" cmpd="sng">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Appraisal, basic assessments/ evidence &amp; ARCP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Supervision, feedback </a:t>
                      </a:r>
                      <a:endParaRPr lang="en-GB" sz="1500" dirty="0"/>
                    </a:p>
                  </a:txBody>
                  <a:tcPr marL="73907" marR="73907" marT="36954" marB="36954">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500"/>
                    </a:p>
                    <a:p>
                      <a:endParaRPr lang="en-GB" sz="1500"/>
                    </a:p>
                    <a:p>
                      <a:endParaRPr lang="en-GB" sz="1500"/>
                    </a:p>
                    <a:p>
                      <a:r>
                        <a:rPr lang="en-GB" sz="1500"/>
                        <a:t>(New ARCP decision aid presented differently)</a:t>
                      </a:r>
                      <a:endParaRPr lang="en-GB" sz="1500" dirty="0"/>
                    </a:p>
                  </a:txBody>
                  <a:tcPr marL="73907" marR="73907" marT="36954" marB="36954">
                    <a:lnL w="12700" cmpd="sng">
                      <a:noFill/>
                    </a:lnL>
                  </a:tcPr>
                </a:tc>
                <a:extLst>
                  <a:ext uri="{0D108BD9-81ED-4DB2-BD59-A6C34878D82A}">
                    <a16:rowId xmlns:a16="http://schemas.microsoft.com/office/drawing/2014/main" val="800412189"/>
                  </a:ext>
                </a:extLst>
              </a:tr>
              <a:tr h="677890">
                <a:tc rowSpan="6">
                  <a:txBody>
                    <a:bodyPr/>
                    <a:lstStyle/>
                    <a:p>
                      <a:endParaRPr lang="en-GB" sz="1500" dirty="0"/>
                    </a:p>
                    <a:p>
                      <a:endParaRPr lang="en-GB" sz="1500" dirty="0"/>
                    </a:p>
                    <a:p>
                      <a:endParaRPr lang="en-GB" sz="1500" dirty="0"/>
                    </a:p>
                    <a:p>
                      <a:endParaRPr lang="en-GB" sz="1500" dirty="0"/>
                    </a:p>
                    <a:p>
                      <a:endParaRPr lang="en-GB" sz="1500" dirty="0"/>
                    </a:p>
                    <a:p>
                      <a:endParaRPr lang="en-GB" sz="1500" dirty="0"/>
                    </a:p>
                    <a:p>
                      <a:r>
                        <a:rPr lang="en-GB" sz="1500" dirty="0"/>
                        <a:t> CHANGED</a:t>
                      </a:r>
                    </a:p>
                  </a:txBody>
                  <a:tcPr marL="73907" marR="73907" marT="36954" marB="36954">
                    <a:lnR w="12700" cmpd="sng">
                      <a:noFill/>
                    </a:lnR>
                  </a:tcPr>
                </a:tc>
                <a:tc>
                  <a:txBody>
                    <a:bodyPr/>
                    <a:lstStyle/>
                    <a:p>
                      <a:r>
                        <a:rPr lang="en-GB" sz="1500"/>
                        <a:t>Entry into training</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a:t>Group 2</a:t>
                      </a:r>
                    </a:p>
                    <a:p>
                      <a:r>
                        <a:rPr lang="en-GB" sz="1500"/>
                        <a:t>MRCS added</a:t>
                      </a:r>
                      <a:endParaRPr lang="en-GB" sz="1500" dirty="0"/>
                    </a:p>
                  </a:txBody>
                  <a:tcPr marL="73907" marR="73907" marT="36954" marB="36954">
                    <a:lnL w="12700" cmpd="sng">
                      <a:noFill/>
                    </a:lnL>
                  </a:tcPr>
                </a:tc>
                <a:extLst>
                  <a:ext uri="{0D108BD9-81ED-4DB2-BD59-A6C34878D82A}">
                    <a16:rowId xmlns:a16="http://schemas.microsoft.com/office/drawing/2014/main" val="2272107234"/>
                  </a:ext>
                </a:extLst>
              </a:tr>
              <a:tr h="48532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Syllabus</a:t>
                      </a:r>
                    </a:p>
                    <a:p>
                      <a:endParaRPr lang="en-GB" sz="1500"/>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Replaced by list of presentations, with supplementary syllabus guidance on JRCPTB website</a:t>
                      </a:r>
                    </a:p>
                  </a:txBody>
                  <a:tcPr marL="73907" marR="73907" marT="36954" marB="36954">
                    <a:lnL w="12700" cmpd="sng">
                      <a:noFill/>
                    </a:lnL>
                  </a:tcPr>
                </a:tc>
                <a:extLst>
                  <a:ext uri="{0D108BD9-81ED-4DB2-BD59-A6C34878D82A}">
                    <a16:rowId xmlns:a16="http://schemas.microsoft.com/office/drawing/2014/main" val="1882449981"/>
                  </a:ext>
                </a:extLst>
              </a:tr>
              <a:tr h="817887">
                <a:tc vMerge="1">
                  <a:txBody>
                    <a:bodyPr/>
                    <a:lstStyle/>
                    <a:p>
                      <a:endParaRPr lang="en-GB"/>
                    </a:p>
                  </a:txBody>
                  <a:tcPr/>
                </a:tc>
                <a:tc>
                  <a:txBody>
                    <a:bodyPr/>
                    <a:lstStyle/>
                    <a:p>
                      <a:r>
                        <a:rPr lang="en-GB" sz="1500"/>
                        <a:t>Competencies</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dirty="0"/>
                        <a:t>Replaced by Capabilities in Practice (</a:t>
                      </a:r>
                      <a:r>
                        <a:rPr lang="en-GB" sz="1500" dirty="0" err="1"/>
                        <a:t>CiPs</a:t>
                      </a:r>
                      <a:r>
                        <a:rPr lang="en-GB" sz="1500" dirty="0"/>
                        <a:t>). Emphasise medical complexity. Biologics, </a:t>
                      </a:r>
                      <a:r>
                        <a:rPr lang="en-GB" sz="1500" dirty="0" err="1"/>
                        <a:t>telederm</a:t>
                      </a:r>
                      <a:r>
                        <a:rPr lang="en-GB" sz="1500" dirty="0"/>
                        <a:t> added.</a:t>
                      </a:r>
                    </a:p>
                  </a:txBody>
                  <a:tcPr marL="73907" marR="73907" marT="36954" marB="36954">
                    <a:lnL w="12700" cmpd="sng">
                      <a:noFill/>
                    </a:lnL>
                  </a:tcPr>
                </a:tc>
                <a:extLst>
                  <a:ext uri="{0D108BD9-81ED-4DB2-BD59-A6C34878D82A}">
                    <a16:rowId xmlns:a16="http://schemas.microsoft.com/office/drawing/2014/main" val="1556310968"/>
                  </a:ext>
                </a:extLst>
              </a:tr>
              <a:tr h="403071">
                <a:tc vMerge="1">
                  <a:txBody>
                    <a:bodyPr/>
                    <a:lstStyle/>
                    <a:p>
                      <a:endParaRPr lang="en-GB"/>
                    </a:p>
                  </a:txBody>
                  <a:tcPr/>
                </a:tc>
                <a:tc>
                  <a:txBody>
                    <a:bodyPr/>
                    <a:lstStyle/>
                    <a:p>
                      <a:r>
                        <a:rPr lang="en-GB" sz="1500"/>
                        <a:t>Assessment </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a:t>ES scores CiPs for ARCP each year</a:t>
                      </a:r>
                      <a:endParaRPr lang="en-GB" sz="1500" dirty="0"/>
                    </a:p>
                  </a:txBody>
                  <a:tcPr marL="73907" marR="73907" marT="36954" marB="36954">
                    <a:lnL w="12700" cmpd="sng">
                      <a:noFill/>
                    </a:lnL>
                  </a:tcPr>
                </a:tc>
                <a:extLst>
                  <a:ext uri="{0D108BD9-81ED-4DB2-BD59-A6C34878D82A}">
                    <a16:rowId xmlns:a16="http://schemas.microsoft.com/office/drawing/2014/main" val="4174080858"/>
                  </a:ext>
                </a:extLst>
              </a:tr>
              <a:tr h="2041657">
                <a:tc vMerge="1">
                  <a:txBody>
                    <a:bodyPr/>
                    <a:lstStyle/>
                    <a:p>
                      <a:endParaRPr lang="en-GB"/>
                    </a:p>
                  </a:txBody>
                  <a:tcPr/>
                </a:tc>
                <a:tc>
                  <a:txBody>
                    <a:bodyPr/>
                    <a:lstStyle/>
                    <a:p>
                      <a:r>
                        <a:rPr lang="en-GB" sz="1500" dirty="0"/>
                        <a:t>Evidence</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b="1" u="sng" dirty="0"/>
                        <a:t>Annual</a:t>
                      </a:r>
                      <a:r>
                        <a:rPr lang="en-GB" sz="1500" dirty="0"/>
                        <a:t> MSF</a:t>
                      </a:r>
                    </a:p>
                    <a:p>
                      <a:endParaRPr lang="en-GB" sz="1500" dirty="0"/>
                    </a:p>
                    <a:p>
                      <a:r>
                        <a:rPr lang="en-GB" sz="1500" dirty="0"/>
                        <a:t>Optional ACAT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Non-surgical DOPs: 5 now ‘essential’ &amp; new procedures </a:t>
                      </a:r>
                      <a:r>
                        <a:rPr lang="en-GB" sz="1400" b="0" i="0" u="none" strike="noStrike" kern="1200" baseline="0" dirty="0" err="1">
                          <a:solidFill>
                            <a:schemeClr val="dk1"/>
                          </a:solidFill>
                          <a:latin typeface="+mn-lt"/>
                          <a:ea typeface="+mn-ea"/>
                          <a:cs typeface="+mn-cs"/>
                        </a:rPr>
                        <a:t>eg</a:t>
                      </a:r>
                      <a:r>
                        <a:rPr lang="en-GB" sz="1400" b="0" i="0" u="none" strike="noStrike" kern="1200" baseline="0" dirty="0">
                          <a:solidFill>
                            <a:schemeClr val="dk1"/>
                          </a:solidFill>
                          <a:latin typeface="+mn-lt"/>
                          <a:ea typeface="+mn-ea"/>
                          <a:cs typeface="+mn-cs"/>
                        </a:rPr>
                        <a:t> </a:t>
                      </a:r>
                      <a:r>
                        <a:rPr lang="en-GB" sz="1400" b="0" i="0" u="none" strike="noStrike" kern="1200" baseline="0" dirty="0" err="1">
                          <a:solidFill>
                            <a:schemeClr val="dk1"/>
                          </a:solidFill>
                          <a:latin typeface="+mn-lt"/>
                          <a:ea typeface="+mn-ea"/>
                          <a:cs typeface="+mn-cs"/>
                        </a:rPr>
                        <a:t>dermoscopy</a:t>
                      </a:r>
                      <a:r>
                        <a:rPr lang="en-GB" sz="1400" b="0" i="0" u="none" strike="noStrike" kern="1200" baseline="0" dirty="0">
                          <a:solidFill>
                            <a:schemeClr val="dk1"/>
                          </a:solidFill>
                          <a:latin typeface="+mn-lt"/>
                          <a:ea typeface="+mn-ea"/>
                          <a:cs typeface="+mn-cs"/>
                        </a:rPr>
                        <a:t>/ taking </a:t>
                      </a:r>
                      <a:r>
                        <a:rPr lang="en-GB" sz="1400" b="0" i="0" u="none" strike="noStrike" kern="1200" baseline="0" dirty="0" err="1">
                          <a:solidFill>
                            <a:schemeClr val="dk1"/>
                          </a:solidFill>
                          <a:latin typeface="+mn-lt"/>
                          <a:ea typeface="+mn-ea"/>
                          <a:cs typeface="+mn-cs"/>
                        </a:rPr>
                        <a:t>telederm</a:t>
                      </a:r>
                      <a:r>
                        <a:rPr lang="en-GB" sz="1400" b="0" i="0" u="none" strike="noStrike" kern="1200" baseline="0" dirty="0">
                          <a:solidFill>
                            <a:schemeClr val="dk1"/>
                          </a:solidFill>
                          <a:latin typeface="+mn-lt"/>
                          <a:ea typeface="+mn-ea"/>
                          <a:cs typeface="+mn-cs"/>
                        </a:rPr>
                        <a:t> images</a:t>
                      </a:r>
                      <a:r>
                        <a:rPr lang="en-GB"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Surgical DOPs: 1 f</a:t>
                      </a:r>
                      <a:r>
                        <a:rPr lang="en-GB" sz="1400" dirty="0"/>
                        <a:t>lap essential at level of supervised practice. </a:t>
                      </a:r>
                      <a:r>
                        <a:rPr lang="en-GB" sz="1400" dirty="0">
                          <a:latin typeface="Calibri" panose="020F0502020204030204" pitchFamily="34" charset="0"/>
                        </a:rPr>
                        <a:t>All surgical DOPs now signed off by defined year of training</a:t>
                      </a:r>
                      <a:endParaRPr lang="en-GB" sz="1400" dirty="0"/>
                    </a:p>
                  </a:txBody>
                  <a:tcPr marL="73907" marR="73907" marT="36954" marB="36954">
                    <a:lnL w="12700" cmpd="sng">
                      <a:noFill/>
                    </a:lnL>
                  </a:tcPr>
                </a:tc>
                <a:extLst>
                  <a:ext uri="{0D108BD9-81ED-4DB2-BD59-A6C34878D82A}">
                    <a16:rowId xmlns:a16="http://schemas.microsoft.com/office/drawing/2014/main" val="2242085732"/>
                  </a:ext>
                </a:extLst>
              </a:tr>
              <a:tr h="571782">
                <a:tc vMerge="1">
                  <a:txBody>
                    <a:bodyPr/>
                    <a:lstStyle/>
                    <a:p>
                      <a:endParaRPr lang="en-GB"/>
                    </a:p>
                  </a:txBody>
                  <a:tcPr/>
                </a:tc>
                <a:tc>
                  <a:txBody>
                    <a:bodyPr/>
                    <a:lstStyle/>
                    <a:p>
                      <a:r>
                        <a:rPr lang="en-GB" sz="1500"/>
                        <a:t>Training Programme</a:t>
                      </a:r>
                      <a:endParaRPr lang="en-GB" sz="1500" dirty="0"/>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dirty="0"/>
                        <a:t>Acute dermatology expectations</a:t>
                      </a:r>
                    </a:p>
                    <a:p>
                      <a:r>
                        <a:rPr lang="en-GB" sz="1500" dirty="0"/>
                        <a:t>Numbers seen in clinic</a:t>
                      </a:r>
                    </a:p>
                  </a:txBody>
                  <a:tcPr marL="73907" marR="73907" marT="36954" marB="36954">
                    <a:lnL w="12700" cmpd="sng">
                      <a:noFill/>
                    </a:lnL>
                  </a:tcPr>
                </a:tc>
                <a:extLst>
                  <a:ext uri="{0D108BD9-81ED-4DB2-BD59-A6C34878D82A}">
                    <a16:rowId xmlns:a16="http://schemas.microsoft.com/office/drawing/2014/main" val="1910106920"/>
                  </a:ext>
                </a:extLst>
              </a:tr>
            </a:tbl>
          </a:graphicData>
        </a:graphic>
      </p:graphicFrame>
    </p:spTree>
    <p:extLst>
      <p:ext uri="{BB962C8B-B14F-4D97-AF65-F5344CB8AC3E}">
        <p14:creationId xmlns:p14="http://schemas.microsoft.com/office/powerpoint/2010/main" val="3394689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1F0B08-8EAE-4C4C-BFA9-874D48377412}"/>
              </a:ext>
            </a:extLst>
          </p:cNvPr>
          <p:cNvSpPr>
            <a:spLocks noGrp="1"/>
          </p:cNvSpPr>
          <p:nvPr>
            <p:ph type="title"/>
          </p:nvPr>
        </p:nvSpPr>
        <p:spPr>
          <a:xfrm>
            <a:off x="1245072" y="1289765"/>
            <a:ext cx="3651101" cy="4270963"/>
          </a:xfrm>
        </p:spPr>
        <p:txBody>
          <a:bodyPr anchor="ctr">
            <a:normAutofit/>
          </a:bodyPr>
          <a:lstStyle/>
          <a:p>
            <a:pPr algn="ctr"/>
            <a:r>
              <a:rPr lang="en-GB" sz="5600" dirty="0">
                <a:solidFill>
                  <a:srgbClr val="FFFFFF"/>
                </a:solidFill>
              </a:rPr>
              <a:t>Resources on JRCPTB &amp; BAD websites</a:t>
            </a:r>
          </a:p>
        </p:txBody>
      </p: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23" name="Content Placeholder 4">
            <a:extLst>
              <a:ext uri="{FF2B5EF4-FFF2-40B4-BE49-F238E27FC236}">
                <a16:creationId xmlns:a16="http://schemas.microsoft.com/office/drawing/2014/main" id="{E55B7B5D-64E6-4AF4-AC28-2E139431E564}"/>
              </a:ext>
            </a:extLst>
          </p:cNvPr>
          <p:cNvSpPr>
            <a:spLocks noGrp="1"/>
          </p:cNvSpPr>
          <p:nvPr>
            <p:ph idx="1"/>
          </p:nvPr>
        </p:nvSpPr>
        <p:spPr>
          <a:xfrm>
            <a:off x="6297233" y="518400"/>
            <a:ext cx="5027992" cy="5837949"/>
          </a:xfrm>
        </p:spPr>
        <p:txBody>
          <a:bodyPr anchor="ctr">
            <a:normAutofit/>
          </a:bodyPr>
          <a:lstStyle/>
          <a:p>
            <a:pPr marL="0" indent="0">
              <a:buNone/>
            </a:pPr>
            <a:r>
              <a:rPr lang="en-GB" sz="3600" u="sng" dirty="0">
                <a:solidFill>
                  <a:schemeClr val="tx1">
                    <a:alpha val="80000"/>
                  </a:schemeClr>
                </a:solidFill>
              </a:rPr>
              <a:t>JRCPTB</a:t>
            </a:r>
          </a:p>
          <a:p>
            <a:r>
              <a:rPr lang="en-GB" sz="3600" dirty="0">
                <a:solidFill>
                  <a:schemeClr val="tx1">
                    <a:alpha val="80000"/>
                  </a:schemeClr>
                </a:solidFill>
              </a:rPr>
              <a:t>Curriculum</a:t>
            </a:r>
          </a:p>
          <a:p>
            <a:r>
              <a:rPr lang="en-GB" sz="3600" dirty="0">
                <a:solidFill>
                  <a:schemeClr val="tx1">
                    <a:alpha val="80000"/>
                  </a:schemeClr>
                </a:solidFill>
              </a:rPr>
              <a:t>Rough Guide</a:t>
            </a:r>
          </a:p>
          <a:p>
            <a:r>
              <a:rPr lang="en-GB" sz="3600" dirty="0">
                <a:solidFill>
                  <a:schemeClr val="tx1">
                    <a:alpha val="80000"/>
                  </a:schemeClr>
                </a:solidFill>
              </a:rPr>
              <a:t>Syllabus</a:t>
            </a:r>
          </a:p>
          <a:p>
            <a:r>
              <a:rPr lang="en-GB" sz="3600" dirty="0">
                <a:solidFill>
                  <a:schemeClr val="tx1">
                    <a:alpha val="80000"/>
                  </a:schemeClr>
                </a:solidFill>
              </a:rPr>
              <a:t>ARCP decision aid</a:t>
            </a:r>
          </a:p>
          <a:p>
            <a:r>
              <a:rPr lang="en-GB" sz="3600" dirty="0">
                <a:solidFill>
                  <a:schemeClr val="tx1">
                    <a:alpha val="80000"/>
                  </a:schemeClr>
                </a:solidFill>
              </a:rPr>
              <a:t>Mapping document</a:t>
            </a:r>
          </a:p>
          <a:p>
            <a:endParaRPr lang="en-GB" sz="3600" dirty="0">
              <a:solidFill>
                <a:schemeClr val="tx1">
                  <a:alpha val="80000"/>
                </a:schemeClr>
              </a:solidFill>
            </a:endParaRPr>
          </a:p>
          <a:p>
            <a:pPr marL="0" indent="0">
              <a:buNone/>
            </a:pPr>
            <a:r>
              <a:rPr lang="en-GB" sz="3600" u="sng" dirty="0">
                <a:solidFill>
                  <a:schemeClr val="tx1">
                    <a:alpha val="80000"/>
                  </a:schemeClr>
                </a:solidFill>
              </a:rPr>
              <a:t>BAD</a:t>
            </a:r>
          </a:p>
          <a:p>
            <a:r>
              <a:rPr lang="en-GB" sz="3600" dirty="0">
                <a:solidFill>
                  <a:schemeClr val="tx1">
                    <a:alpha val="80000"/>
                  </a:schemeClr>
                </a:solidFill>
              </a:rPr>
              <a:t>Transitioning guide</a:t>
            </a:r>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57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1F0B08-8EAE-4C4C-BFA9-874D48377412}"/>
              </a:ext>
            </a:extLst>
          </p:cNvPr>
          <p:cNvSpPr>
            <a:spLocks noGrp="1"/>
          </p:cNvSpPr>
          <p:nvPr>
            <p:ph type="title"/>
          </p:nvPr>
        </p:nvSpPr>
        <p:spPr>
          <a:xfrm>
            <a:off x="1245072" y="1289765"/>
            <a:ext cx="3651101" cy="4270963"/>
          </a:xfrm>
        </p:spPr>
        <p:txBody>
          <a:bodyPr anchor="ctr">
            <a:normAutofit/>
          </a:bodyPr>
          <a:lstStyle/>
          <a:p>
            <a:pPr algn="ctr"/>
            <a:r>
              <a:rPr lang="en-GB" sz="5600" dirty="0">
                <a:solidFill>
                  <a:srgbClr val="FFFFFF"/>
                </a:solidFill>
              </a:rPr>
              <a:t>Resources on JRCPTB &amp; BAD websites </a:t>
            </a:r>
          </a:p>
        </p:txBody>
      </p: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 name="Content Placeholder 4">
            <a:extLst>
              <a:ext uri="{FF2B5EF4-FFF2-40B4-BE49-F238E27FC236}">
                <a16:creationId xmlns:a16="http://schemas.microsoft.com/office/drawing/2014/main" id="{E55B7B5D-64E6-4AF4-AC28-2E139431E564}"/>
              </a:ext>
            </a:extLst>
          </p:cNvPr>
          <p:cNvSpPr>
            <a:spLocks noGrp="1"/>
          </p:cNvSpPr>
          <p:nvPr>
            <p:ph idx="1"/>
          </p:nvPr>
        </p:nvSpPr>
        <p:spPr>
          <a:xfrm>
            <a:off x="6019806" y="518400"/>
            <a:ext cx="5173605" cy="5837949"/>
          </a:xfrm>
        </p:spPr>
        <p:txBody>
          <a:bodyPr anchor="ctr">
            <a:normAutofit/>
          </a:bodyPr>
          <a:lstStyle/>
          <a:p>
            <a:pPr marL="0" indent="0">
              <a:buNone/>
            </a:pPr>
            <a:r>
              <a:rPr lang="en-GB" sz="3200" u="sng" dirty="0">
                <a:solidFill>
                  <a:schemeClr val="tx1">
                    <a:alpha val="80000"/>
                  </a:schemeClr>
                </a:solidFill>
              </a:rPr>
              <a:t>JRCPTB</a:t>
            </a:r>
          </a:p>
          <a:p>
            <a:r>
              <a:rPr lang="en-GB" sz="3200" dirty="0">
                <a:solidFill>
                  <a:schemeClr val="tx1">
                    <a:alpha val="80000"/>
                  </a:schemeClr>
                </a:solidFill>
              </a:rPr>
              <a:t>Curriculum</a:t>
            </a:r>
          </a:p>
          <a:p>
            <a:r>
              <a:rPr lang="en-GB" sz="3200" dirty="0">
                <a:solidFill>
                  <a:schemeClr val="tx1">
                    <a:alpha val="80000"/>
                  </a:schemeClr>
                </a:solidFill>
              </a:rPr>
              <a:t>Rough Guide</a:t>
            </a:r>
          </a:p>
          <a:p>
            <a:r>
              <a:rPr lang="en-GB" sz="3200" dirty="0">
                <a:solidFill>
                  <a:schemeClr val="tx1">
                    <a:alpha val="80000"/>
                  </a:schemeClr>
                </a:solidFill>
              </a:rPr>
              <a:t>Syllabus</a:t>
            </a:r>
          </a:p>
          <a:p>
            <a:r>
              <a:rPr lang="en-GB" sz="3200" dirty="0">
                <a:solidFill>
                  <a:schemeClr val="tx1">
                    <a:alpha val="80000"/>
                  </a:schemeClr>
                </a:solidFill>
              </a:rPr>
              <a:t>ARCP decision aid </a:t>
            </a:r>
            <a:r>
              <a:rPr lang="en-GB" dirty="0">
                <a:solidFill>
                  <a:schemeClr val="tx1">
                    <a:alpha val="80000"/>
                  </a:schemeClr>
                </a:solidFill>
              </a:rPr>
              <a:t>(found in Rough guide but currently not on JRCPTB website otherwise)</a:t>
            </a:r>
          </a:p>
          <a:p>
            <a:r>
              <a:rPr lang="en-GB" sz="3200" dirty="0">
                <a:solidFill>
                  <a:schemeClr val="tx1">
                    <a:alpha val="80000"/>
                  </a:schemeClr>
                </a:solidFill>
              </a:rPr>
              <a:t>Mapping document</a:t>
            </a:r>
          </a:p>
          <a:p>
            <a:pPr marL="0" indent="0">
              <a:buNone/>
            </a:pPr>
            <a:r>
              <a:rPr lang="en-GB" sz="3200" u="sng" dirty="0">
                <a:solidFill>
                  <a:schemeClr val="tx1">
                    <a:alpha val="80000"/>
                  </a:schemeClr>
                </a:solidFill>
              </a:rPr>
              <a:t>BAD</a:t>
            </a:r>
          </a:p>
          <a:p>
            <a:r>
              <a:rPr lang="en-GB" sz="3200" dirty="0">
                <a:solidFill>
                  <a:schemeClr val="tx1">
                    <a:alpha val="80000"/>
                  </a:schemeClr>
                </a:solidFill>
              </a:rPr>
              <a:t>Transitioning guide</a:t>
            </a:r>
          </a:p>
        </p:txBody>
      </p:sp>
      <p:sp>
        <p:nvSpPr>
          <p:cNvPr id="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A9903C4-C68F-476F-B65B-04C29788FFC9}"/>
                  </a:ext>
                </a:extLst>
              </p14:cNvPr>
              <p14:cNvContentPartPr/>
              <p14:nvPr/>
            </p14:nvContentPartPr>
            <p14:xfrm>
              <a:off x="10248540" y="4743180"/>
              <a:ext cx="360" cy="360"/>
            </p14:xfrm>
          </p:contentPart>
        </mc:Choice>
        <mc:Fallback xmlns="">
          <p:pic>
            <p:nvPicPr>
              <p:cNvPr id="2" name="Ink 1">
                <a:extLst>
                  <a:ext uri="{FF2B5EF4-FFF2-40B4-BE49-F238E27FC236}">
                    <a16:creationId xmlns:a16="http://schemas.microsoft.com/office/drawing/2014/main" id="{2A9903C4-C68F-476F-B65B-04C29788FFC9}"/>
                  </a:ext>
                </a:extLst>
              </p:cNvPr>
              <p:cNvPicPr/>
              <p:nvPr/>
            </p:nvPicPr>
            <p:blipFill>
              <a:blip r:embed="rId3"/>
              <a:stretch>
                <a:fillRect/>
              </a:stretch>
            </p:blipFill>
            <p:spPr>
              <a:xfrm>
                <a:off x="10239540" y="47341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D15049E-40F8-4D53-AD46-7D8BC44DB524}"/>
                  </a:ext>
                </a:extLst>
              </p14:cNvPr>
              <p14:cNvContentPartPr/>
              <p14:nvPr/>
            </p14:nvContentPartPr>
            <p14:xfrm>
              <a:off x="10153500" y="4705020"/>
              <a:ext cx="1800" cy="360"/>
            </p14:xfrm>
          </p:contentPart>
        </mc:Choice>
        <mc:Fallback xmlns="">
          <p:pic>
            <p:nvPicPr>
              <p:cNvPr id="3" name="Ink 2">
                <a:extLst>
                  <a:ext uri="{FF2B5EF4-FFF2-40B4-BE49-F238E27FC236}">
                    <a16:creationId xmlns:a16="http://schemas.microsoft.com/office/drawing/2014/main" id="{7D15049E-40F8-4D53-AD46-7D8BC44DB524}"/>
                  </a:ext>
                </a:extLst>
              </p:cNvPr>
              <p:cNvPicPr/>
              <p:nvPr/>
            </p:nvPicPr>
            <p:blipFill>
              <a:blip r:embed="rId5"/>
              <a:stretch>
                <a:fillRect/>
              </a:stretch>
            </p:blipFill>
            <p:spPr>
              <a:xfrm>
                <a:off x="10144500" y="4696020"/>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CCEA3ADC-A754-4598-8251-7F0AB4367129}"/>
                  </a:ext>
                </a:extLst>
              </p14:cNvPr>
              <p14:cNvContentPartPr/>
              <p14:nvPr/>
            </p14:nvContentPartPr>
            <p14:xfrm>
              <a:off x="9000780" y="4733820"/>
              <a:ext cx="360" cy="360"/>
            </p14:xfrm>
          </p:contentPart>
        </mc:Choice>
        <mc:Fallback xmlns="">
          <p:pic>
            <p:nvPicPr>
              <p:cNvPr id="6" name="Ink 5">
                <a:extLst>
                  <a:ext uri="{FF2B5EF4-FFF2-40B4-BE49-F238E27FC236}">
                    <a16:creationId xmlns:a16="http://schemas.microsoft.com/office/drawing/2014/main" id="{CCEA3ADC-A754-4598-8251-7F0AB4367129}"/>
                  </a:ext>
                </a:extLst>
              </p:cNvPr>
              <p:cNvPicPr/>
              <p:nvPr/>
            </p:nvPicPr>
            <p:blipFill>
              <a:blip r:embed="rId3"/>
              <a:stretch>
                <a:fillRect/>
              </a:stretch>
            </p:blipFill>
            <p:spPr>
              <a:xfrm>
                <a:off x="8991780" y="4724820"/>
                <a:ext cx="18000" cy="18000"/>
              </a:xfrm>
              <a:prstGeom prst="rect">
                <a:avLst/>
              </a:prstGeom>
            </p:spPr>
          </p:pic>
        </mc:Fallback>
      </mc:AlternateContent>
      <p:grpSp>
        <p:nvGrpSpPr>
          <p:cNvPr id="11" name="Group 10">
            <a:extLst>
              <a:ext uri="{FF2B5EF4-FFF2-40B4-BE49-F238E27FC236}">
                <a16:creationId xmlns:a16="http://schemas.microsoft.com/office/drawing/2014/main" id="{DEED405C-F860-4FDC-975B-0DB7AD882CC0}"/>
              </a:ext>
            </a:extLst>
          </p:cNvPr>
          <p:cNvGrpSpPr/>
          <p:nvPr/>
        </p:nvGrpSpPr>
        <p:grpSpPr>
          <a:xfrm>
            <a:off x="8715300" y="4714740"/>
            <a:ext cx="360" cy="360"/>
            <a:chOff x="8715300" y="4714740"/>
            <a:chExt cx="360" cy="3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EEC1C70-344C-402F-875E-14406B674D31}"/>
                    </a:ext>
                  </a:extLst>
                </p14:cNvPr>
                <p14:cNvContentPartPr/>
                <p14:nvPr/>
              </p14:nvContentPartPr>
              <p14:xfrm>
                <a:off x="8715300" y="4714740"/>
                <a:ext cx="360" cy="360"/>
              </p14:xfrm>
            </p:contentPart>
          </mc:Choice>
          <mc:Fallback xmlns="">
            <p:pic>
              <p:nvPicPr>
                <p:cNvPr id="7" name="Ink 6">
                  <a:extLst>
                    <a:ext uri="{FF2B5EF4-FFF2-40B4-BE49-F238E27FC236}">
                      <a16:creationId xmlns:a16="http://schemas.microsoft.com/office/drawing/2014/main" id="{DEEC1C70-344C-402F-875E-14406B674D31}"/>
                    </a:ext>
                  </a:extLst>
                </p:cNvPr>
                <p:cNvPicPr/>
                <p:nvPr/>
              </p:nvPicPr>
              <p:blipFill>
                <a:blip r:embed="rId3"/>
                <a:stretch>
                  <a:fillRect/>
                </a:stretch>
              </p:blipFill>
              <p:spPr>
                <a:xfrm>
                  <a:off x="8706300" y="47057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5CF02803-1B6B-453E-A48C-2EE65222A827}"/>
                    </a:ext>
                  </a:extLst>
                </p14:cNvPr>
                <p14:cNvContentPartPr/>
                <p14:nvPr/>
              </p14:nvContentPartPr>
              <p14:xfrm>
                <a:off x="8715300" y="4714740"/>
                <a:ext cx="360" cy="360"/>
              </p14:xfrm>
            </p:contentPart>
          </mc:Choice>
          <mc:Fallback xmlns="">
            <p:pic>
              <p:nvPicPr>
                <p:cNvPr id="8" name="Ink 7">
                  <a:extLst>
                    <a:ext uri="{FF2B5EF4-FFF2-40B4-BE49-F238E27FC236}">
                      <a16:creationId xmlns:a16="http://schemas.microsoft.com/office/drawing/2014/main" id="{5CF02803-1B6B-453E-A48C-2EE65222A827}"/>
                    </a:ext>
                  </a:extLst>
                </p:cNvPr>
                <p:cNvPicPr/>
                <p:nvPr/>
              </p:nvPicPr>
              <p:blipFill>
                <a:blip r:embed="rId3"/>
                <a:stretch>
                  <a:fillRect/>
                </a:stretch>
              </p:blipFill>
              <p:spPr>
                <a:xfrm>
                  <a:off x="8706300" y="470574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089225DC-0EF5-4427-9198-230B5463FB5A}"/>
                  </a:ext>
                </a:extLst>
              </p14:cNvPr>
              <p14:cNvContentPartPr/>
              <p14:nvPr/>
            </p14:nvContentPartPr>
            <p14:xfrm>
              <a:off x="8438820" y="4724100"/>
              <a:ext cx="360" cy="360"/>
            </p14:xfrm>
          </p:contentPart>
        </mc:Choice>
        <mc:Fallback xmlns="">
          <p:pic>
            <p:nvPicPr>
              <p:cNvPr id="9" name="Ink 8">
                <a:extLst>
                  <a:ext uri="{FF2B5EF4-FFF2-40B4-BE49-F238E27FC236}">
                    <a16:creationId xmlns:a16="http://schemas.microsoft.com/office/drawing/2014/main" id="{089225DC-0EF5-4427-9198-230B5463FB5A}"/>
                  </a:ext>
                </a:extLst>
              </p:cNvPr>
              <p:cNvPicPr/>
              <p:nvPr/>
            </p:nvPicPr>
            <p:blipFill>
              <a:blip r:embed="rId3"/>
              <a:stretch>
                <a:fillRect/>
              </a:stretch>
            </p:blipFill>
            <p:spPr>
              <a:xfrm>
                <a:off x="8429820" y="47151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41DF5DBF-81AD-4AF3-819E-8276A60A3227}"/>
                  </a:ext>
                </a:extLst>
              </p14:cNvPr>
              <p14:cNvContentPartPr/>
              <p14:nvPr/>
            </p14:nvContentPartPr>
            <p14:xfrm>
              <a:off x="7913220" y="4695660"/>
              <a:ext cx="1800" cy="360"/>
            </p14:xfrm>
          </p:contentPart>
        </mc:Choice>
        <mc:Fallback xmlns="">
          <p:pic>
            <p:nvPicPr>
              <p:cNvPr id="13" name="Ink 12">
                <a:extLst>
                  <a:ext uri="{FF2B5EF4-FFF2-40B4-BE49-F238E27FC236}">
                    <a16:creationId xmlns:a16="http://schemas.microsoft.com/office/drawing/2014/main" id="{41DF5DBF-81AD-4AF3-819E-8276A60A3227}"/>
                  </a:ext>
                </a:extLst>
              </p:cNvPr>
              <p:cNvPicPr/>
              <p:nvPr/>
            </p:nvPicPr>
            <p:blipFill>
              <a:blip r:embed="rId11"/>
              <a:stretch>
                <a:fillRect/>
              </a:stretch>
            </p:blipFill>
            <p:spPr>
              <a:xfrm>
                <a:off x="7904580" y="4686660"/>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2534FC2D-CB57-4DC5-B6B9-A26314596461}"/>
                  </a:ext>
                </a:extLst>
              </p14:cNvPr>
              <p14:cNvContentPartPr/>
              <p14:nvPr/>
            </p14:nvContentPartPr>
            <p14:xfrm>
              <a:off x="4810020" y="4343220"/>
              <a:ext cx="360" cy="360"/>
            </p14:xfrm>
          </p:contentPart>
        </mc:Choice>
        <mc:Fallback xmlns="">
          <p:pic>
            <p:nvPicPr>
              <p:cNvPr id="15" name="Ink 14">
                <a:extLst>
                  <a:ext uri="{FF2B5EF4-FFF2-40B4-BE49-F238E27FC236}">
                    <a16:creationId xmlns:a16="http://schemas.microsoft.com/office/drawing/2014/main" id="{2534FC2D-CB57-4DC5-B6B9-A26314596461}"/>
                  </a:ext>
                </a:extLst>
              </p:cNvPr>
              <p:cNvPicPr/>
              <p:nvPr/>
            </p:nvPicPr>
            <p:blipFill>
              <a:blip r:embed="rId3"/>
              <a:stretch>
                <a:fillRect/>
              </a:stretch>
            </p:blipFill>
            <p:spPr>
              <a:xfrm>
                <a:off x="4801020" y="4334220"/>
                <a:ext cx="18000" cy="18000"/>
              </a:xfrm>
              <a:prstGeom prst="rect">
                <a:avLst/>
              </a:prstGeom>
            </p:spPr>
          </p:pic>
        </mc:Fallback>
      </mc:AlternateContent>
    </p:spTree>
    <p:extLst>
      <p:ext uri="{BB962C8B-B14F-4D97-AF65-F5344CB8AC3E}">
        <p14:creationId xmlns:p14="http://schemas.microsoft.com/office/powerpoint/2010/main" val="183328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1EDD763-2975-40EF-B7F3-4393CB89A854}"/>
              </a:ext>
            </a:extLst>
          </p:cNvPr>
          <p:cNvPicPr>
            <a:picLocks noGrp="1" noChangeAspect="1"/>
          </p:cNvPicPr>
          <p:nvPr>
            <p:ph sz="half" idx="4294967295"/>
          </p:nvPr>
        </p:nvPicPr>
        <p:blipFill>
          <a:blip r:embed="rId3"/>
          <a:stretch>
            <a:fillRect/>
          </a:stretch>
        </p:blipFill>
        <p:spPr>
          <a:xfrm>
            <a:off x="1341120" y="146304"/>
            <a:ext cx="4511039" cy="6711696"/>
          </a:xfrm>
        </p:spPr>
      </p:pic>
      <p:pic>
        <p:nvPicPr>
          <p:cNvPr id="10" name="Picture 9">
            <a:extLst>
              <a:ext uri="{FF2B5EF4-FFF2-40B4-BE49-F238E27FC236}">
                <a16:creationId xmlns:a16="http://schemas.microsoft.com/office/drawing/2014/main" id="{8AD76266-1473-43EB-807D-06634D3BE7BB}"/>
              </a:ext>
            </a:extLst>
          </p:cNvPr>
          <p:cNvPicPr>
            <a:picLocks noChangeAspect="1"/>
          </p:cNvPicPr>
          <p:nvPr/>
        </p:nvPicPr>
        <p:blipFill>
          <a:blip r:embed="rId4"/>
          <a:stretch>
            <a:fillRect/>
          </a:stretch>
        </p:blipFill>
        <p:spPr>
          <a:xfrm>
            <a:off x="6315462" y="231648"/>
            <a:ext cx="4934639" cy="6626352"/>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3CE81AD6-31C3-4AB6-88A5-45C2B7B9BC7D}"/>
                  </a:ext>
                </a:extLst>
              </p14:cNvPr>
              <p14:cNvContentPartPr/>
              <p14:nvPr/>
            </p14:nvContentPartPr>
            <p14:xfrm>
              <a:off x="6291780" y="3270780"/>
              <a:ext cx="3760920" cy="1004040"/>
            </p14:xfrm>
          </p:contentPart>
        </mc:Choice>
        <mc:Fallback xmlns="">
          <p:pic>
            <p:nvPicPr>
              <p:cNvPr id="3" name="Ink 2">
                <a:extLst>
                  <a:ext uri="{FF2B5EF4-FFF2-40B4-BE49-F238E27FC236}">
                    <a16:creationId xmlns:a16="http://schemas.microsoft.com/office/drawing/2014/main" id="{3CE81AD6-31C3-4AB6-88A5-45C2B7B9BC7D}"/>
                  </a:ext>
                </a:extLst>
              </p:cNvPr>
              <p:cNvPicPr/>
              <p:nvPr/>
            </p:nvPicPr>
            <p:blipFill>
              <a:blip r:embed="rId6"/>
              <a:stretch>
                <a:fillRect/>
              </a:stretch>
            </p:blipFill>
            <p:spPr>
              <a:xfrm>
                <a:off x="6287460" y="3266460"/>
                <a:ext cx="3769560" cy="1012680"/>
              </a:xfrm>
              <a:prstGeom prst="rect">
                <a:avLst/>
              </a:prstGeom>
            </p:spPr>
          </p:pic>
        </mc:Fallback>
      </mc:AlternateContent>
      <p:grpSp>
        <p:nvGrpSpPr>
          <p:cNvPr id="9" name="Group 8">
            <a:extLst>
              <a:ext uri="{FF2B5EF4-FFF2-40B4-BE49-F238E27FC236}">
                <a16:creationId xmlns:a16="http://schemas.microsoft.com/office/drawing/2014/main" id="{BB4A2EC6-08DA-4D8B-B520-2A9161D46562}"/>
              </a:ext>
            </a:extLst>
          </p:cNvPr>
          <p:cNvGrpSpPr/>
          <p:nvPr/>
        </p:nvGrpSpPr>
        <p:grpSpPr>
          <a:xfrm>
            <a:off x="6386460" y="5005980"/>
            <a:ext cx="834120" cy="288720"/>
            <a:chOff x="6386460" y="5005980"/>
            <a:chExt cx="834120" cy="28872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E8C9E7B-9267-45E1-93F5-AFB482FF64BB}"/>
                    </a:ext>
                  </a:extLst>
                </p14:cNvPr>
                <p14:cNvContentPartPr/>
                <p14:nvPr/>
              </p14:nvContentPartPr>
              <p14:xfrm>
                <a:off x="6386460" y="5018220"/>
                <a:ext cx="834120" cy="276480"/>
              </p14:xfrm>
            </p:contentPart>
          </mc:Choice>
          <mc:Fallback xmlns="">
            <p:pic>
              <p:nvPicPr>
                <p:cNvPr id="4" name="Ink 3">
                  <a:extLst>
                    <a:ext uri="{FF2B5EF4-FFF2-40B4-BE49-F238E27FC236}">
                      <a16:creationId xmlns:a16="http://schemas.microsoft.com/office/drawing/2014/main" id="{CE8C9E7B-9267-45E1-93F5-AFB482FF64BB}"/>
                    </a:ext>
                  </a:extLst>
                </p:cNvPr>
                <p:cNvPicPr/>
                <p:nvPr/>
              </p:nvPicPr>
              <p:blipFill>
                <a:blip r:embed="rId8"/>
                <a:stretch>
                  <a:fillRect/>
                </a:stretch>
              </p:blipFill>
              <p:spPr>
                <a:xfrm>
                  <a:off x="6382140" y="5013900"/>
                  <a:ext cx="842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1DC6B2F6-51C5-4C44-A290-9EA920BD16E9}"/>
                    </a:ext>
                  </a:extLst>
                </p14:cNvPr>
                <p14:cNvContentPartPr/>
                <p14:nvPr/>
              </p14:nvContentPartPr>
              <p14:xfrm>
                <a:off x="6390420" y="5006700"/>
                <a:ext cx="61560" cy="98640"/>
              </p14:xfrm>
            </p:contentPart>
          </mc:Choice>
          <mc:Fallback xmlns="">
            <p:pic>
              <p:nvPicPr>
                <p:cNvPr id="5" name="Ink 4">
                  <a:extLst>
                    <a:ext uri="{FF2B5EF4-FFF2-40B4-BE49-F238E27FC236}">
                      <a16:creationId xmlns:a16="http://schemas.microsoft.com/office/drawing/2014/main" id="{1DC6B2F6-51C5-4C44-A290-9EA920BD16E9}"/>
                    </a:ext>
                  </a:extLst>
                </p:cNvPr>
                <p:cNvPicPr/>
                <p:nvPr/>
              </p:nvPicPr>
              <p:blipFill>
                <a:blip r:embed="rId10"/>
                <a:stretch>
                  <a:fillRect/>
                </a:stretch>
              </p:blipFill>
              <p:spPr>
                <a:xfrm>
                  <a:off x="6386100" y="5002380"/>
                  <a:ext cx="70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D9D837ED-DF19-488B-98CC-3F138C95CE80}"/>
                    </a:ext>
                  </a:extLst>
                </p14:cNvPr>
                <p14:cNvContentPartPr/>
                <p14:nvPr/>
              </p14:nvContentPartPr>
              <p14:xfrm>
                <a:off x="6391500" y="5005980"/>
                <a:ext cx="28800" cy="43560"/>
              </p14:xfrm>
            </p:contentPart>
          </mc:Choice>
          <mc:Fallback xmlns="">
            <p:pic>
              <p:nvPicPr>
                <p:cNvPr id="7" name="Ink 6">
                  <a:extLst>
                    <a:ext uri="{FF2B5EF4-FFF2-40B4-BE49-F238E27FC236}">
                      <a16:creationId xmlns:a16="http://schemas.microsoft.com/office/drawing/2014/main" id="{D9D837ED-DF19-488B-98CC-3F138C95CE80}"/>
                    </a:ext>
                  </a:extLst>
                </p:cNvPr>
                <p:cNvPicPr/>
                <p:nvPr/>
              </p:nvPicPr>
              <p:blipFill>
                <a:blip r:embed="rId12"/>
                <a:stretch>
                  <a:fillRect/>
                </a:stretch>
              </p:blipFill>
              <p:spPr>
                <a:xfrm>
                  <a:off x="6387180" y="5001660"/>
                  <a:ext cx="37440" cy="52200"/>
                </a:xfrm>
                <a:prstGeom prst="rect">
                  <a:avLst/>
                </a:prstGeom>
              </p:spPr>
            </p:pic>
          </mc:Fallback>
        </mc:AlternateContent>
      </p:grpSp>
    </p:spTree>
    <p:extLst>
      <p:ext uri="{BB962C8B-B14F-4D97-AF65-F5344CB8AC3E}">
        <p14:creationId xmlns:p14="http://schemas.microsoft.com/office/powerpoint/2010/main" val="2275963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00E13FA-BFA4-4A86-B6BB-B0FF7D308331}"/>
              </a:ext>
            </a:extLst>
          </p:cNvPr>
          <p:cNvSpPr>
            <a:spLocks noGrp="1"/>
          </p:cNvSpPr>
          <p:nvPr>
            <p:ph type="title"/>
          </p:nvPr>
        </p:nvSpPr>
        <p:spPr>
          <a:xfrm>
            <a:off x="1098468" y="885651"/>
            <a:ext cx="3229803" cy="4624603"/>
          </a:xfrm>
        </p:spPr>
        <p:txBody>
          <a:bodyPr>
            <a:normAutofit/>
          </a:bodyPr>
          <a:lstStyle/>
          <a:p>
            <a:r>
              <a:rPr lang="en-GB" dirty="0">
                <a:solidFill>
                  <a:srgbClr val="FFFFFF"/>
                </a:solidFill>
              </a:rPr>
              <a:t>Rough guide- Training programme</a:t>
            </a:r>
          </a:p>
        </p:txBody>
      </p:sp>
      <p:sp>
        <p:nvSpPr>
          <p:cNvPr id="14" name="Content Placeholder 2">
            <a:extLst>
              <a:ext uri="{FF2B5EF4-FFF2-40B4-BE49-F238E27FC236}">
                <a16:creationId xmlns:a16="http://schemas.microsoft.com/office/drawing/2014/main" id="{DCC94643-AC2B-4B70-A7D2-C6A716984675}"/>
              </a:ext>
            </a:extLst>
          </p:cNvPr>
          <p:cNvSpPr>
            <a:spLocks noGrp="1"/>
          </p:cNvSpPr>
          <p:nvPr>
            <p:ph idx="1"/>
          </p:nvPr>
        </p:nvSpPr>
        <p:spPr>
          <a:xfrm>
            <a:off x="4978708" y="250855"/>
            <a:ext cx="6525220" cy="6121370"/>
          </a:xfrm>
        </p:spPr>
        <p:txBody>
          <a:bodyPr anchor="ctr">
            <a:normAutofit/>
          </a:bodyPr>
          <a:lstStyle/>
          <a:p>
            <a:r>
              <a:rPr lang="en-GB" sz="2400" dirty="0"/>
              <a:t>As before, curriculum has guidance on no. clinics &amp; nos. seen</a:t>
            </a:r>
          </a:p>
          <a:p>
            <a:pPr marL="0" indent="0">
              <a:buNone/>
            </a:pPr>
            <a:endParaRPr lang="en-GB" sz="2400" dirty="0"/>
          </a:p>
          <a:p>
            <a:pPr marL="0" indent="0">
              <a:buNone/>
            </a:pPr>
            <a:r>
              <a:rPr lang="en-GB" sz="2400" u="sng" dirty="0"/>
              <a:t>IN ADDITION in Rough Guide</a:t>
            </a:r>
            <a:r>
              <a:rPr lang="en-GB" sz="2400" dirty="0"/>
              <a:t> -minimum time spent training in:</a:t>
            </a:r>
          </a:p>
          <a:p>
            <a:r>
              <a:rPr lang="en-GB" sz="2400" dirty="0"/>
              <a:t>skin cancer clinics (</a:t>
            </a:r>
            <a:r>
              <a:rPr lang="en-GB" sz="2400" dirty="0" err="1"/>
              <a:t>nos</a:t>
            </a:r>
            <a:r>
              <a:rPr lang="en-GB" sz="2400" dirty="0"/>
              <a:t> may be reduced if virtual or remote consults)</a:t>
            </a:r>
          </a:p>
          <a:p>
            <a:r>
              <a:rPr lang="en-GB" sz="2400" dirty="0"/>
              <a:t>contact </a:t>
            </a:r>
          </a:p>
          <a:p>
            <a:r>
              <a:rPr lang="en-GB" sz="2400" dirty="0" err="1"/>
              <a:t>paeds</a:t>
            </a:r>
            <a:endParaRPr lang="en-GB" sz="2400" dirty="0"/>
          </a:p>
          <a:p>
            <a:r>
              <a:rPr lang="en-GB" sz="2400" dirty="0"/>
              <a:t>surgery</a:t>
            </a:r>
          </a:p>
        </p:txBody>
      </p:sp>
    </p:spTree>
    <p:extLst>
      <p:ext uri="{BB962C8B-B14F-4D97-AF65-F5344CB8AC3E}">
        <p14:creationId xmlns:p14="http://schemas.microsoft.com/office/powerpoint/2010/main" val="206109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8B470-EE11-49A1-990E-47413CBD2273}"/>
              </a:ext>
            </a:extLst>
          </p:cNvPr>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5600" kern="1200">
                <a:solidFill>
                  <a:srgbClr val="FFFFFF"/>
                </a:solidFill>
                <a:latin typeface="+mj-lt"/>
                <a:ea typeface="+mj-ea"/>
                <a:cs typeface="+mj-cs"/>
              </a:rPr>
              <a:t>New curriculum</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6" name="Content Placeholder 5">
            <a:extLst>
              <a:ext uri="{FF2B5EF4-FFF2-40B4-BE49-F238E27FC236}">
                <a16:creationId xmlns:a16="http://schemas.microsoft.com/office/drawing/2014/main" id="{B6A30A06-8784-4602-A9B1-8132A3B97FC0}"/>
              </a:ext>
            </a:extLst>
          </p:cNvPr>
          <p:cNvSpPr>
            <a:spLocks noGrp="1"/>
          </p:cNvSpPr>
          <p:nvPr>
            <p:ph idx="1"/>
          </p:nvPr>
        </p:nvSpPr>
        <p:spPr>
          <a:xfrm>
            <a:off x="6297233" y="518400"/>
            <a:ext cx="4771607" cy="5837949"/>
          </a:xfrm>
        </p:spPr>
        <p:txBody>
          <a:bodyPr anchor="ctr">
            <a:normAutofit/>
          </a:bodyPr>
          <a:lstStyle/>
          <a:p>
            <a:endParaRPr lang="en-GB" sz="2000">
              <a:solidFill>
                <a:schemeClr val="tx1">
                  <a:alpha val="80000"/>
                </a:schemeClr>
              </a:solidFill>
            </a:endParaRPr>
          </a:p>
        </p:txBody>
      </p:sp>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57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3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3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4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4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41965" y="1321743"/>
            <a:ext cx="3787482" cy="4277890"/>
          </a:xfrm>
        </p:spPr>
        <p:txBody>
          <a:bodyPr anchor="ctr">
            <a:normAutofit/>
          </a:bodyPr>
          <a:lstStyle/>
          <a:p>
            <a:r>
              <a:rPr lang="en-GB" sz="4800">
                <a:solidFill>
                  <a:srgbClr val="FFFFFF"/>
                </a:solidFill>
              </a:rPr>
              <a:t>Aims for new curriculum</a:t>
            </a:r>
          </a:p>
        </p:txBody>
      </p:sp>
      <p:grpSp>
        <p:nvGrpSpPr>
          <p:cNvPr id="87" name="Group 8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8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5912693" y="1188719"/>
            <a:ext cx="5561320" cy="4804465"/>
          </a:xfrm>
        </p:spPr>
        <p:txBody>
          <a:bodyPr anchor="ctr">
            <a:normAutofit/>
          </a:bodyPr>
          <a:lstStyle/>
          <a:p>
            <a:r>
              <a:rPr lang="en-GB" sz="2000" b="1"/>
              <a:t>Flexibility/ Generalism- </a:t>
            </a:r>
            <a:r>
              <a:rPr lang="en-GB" sz="2000"/>
              <a:t>trainees who can safely manage </a:t>
            </a:r>
            <a:r>
              <a:rPr lang="en-GB" sz="2000" b="1"/>
              <a:t>full range </a:t>
            </a:r>
            <a:r>
              <a:rPr lang="en-GB" sz="2000"/>
              <a:t>skin conditions presenting to a </a:t>
            </a:r>
            <a:r>
              <a:rPr lang="en-GB" sz="2000" b="1"/>
              <a:t>general</a:t>
            </a:r>
            <a:r>
              <a:rPr lang="en-GB" sz="2000"/>
              <a:t> consultant dermatologist. Can work in any hospital in the country</a:t>
            </a:r>
          </a:p>
          <a:p>
            <a:r>
              <a:rPr lang="en-GB" sz="2000" b="1"/>
              <a:t>MRCP standard-</a:t>
            </a:r>
            <a:r>
              <a:rPr lang="en-GB" sz="2000"/>
              <a:t>wanted to retain general medical background </a:t>
            </a:r>
          </a:p>
          <a:p>
            <a:r>
              <a:rPr lang="en-GB" sz="2000" b="1"/>
              <a:t>Service delivery- </a:t>
            </a:r>
            <a:r>
              <a:rPr lang="en-GB" sz="2000"/>
              <a:t>workforce challenges (200 unfilled cons posts) &amp; increased burden skin disease. Need ability to plan/ provide different models of care eg manage team of nurses, GPwERs, PAs etc to deliver services in hospital or community</a:t>
            </a:r>
          </a:p>
          <a:p>
            <a:r>
              <a:rPr lang="en-GB" sz="2000" b="1"/>
              <a:t>Professional advances- </a:t>
            </a:r>
            <a:r>
              <a:rPr lang="en-GB" sz="2000"/>
              <a:t>biologics, teledermatology</a:t>
            </a:r>
          </a:p>
        </p:txBody>
      </p:sp>
    </p:spTree>
    <p:extLst>
      <p:ext uri="{BB962C8B-B14F-4D97-AF65-F5344CB8AC3E}">
        <p14:creationId xmlns:p14="http://schemas.microsoft.com/office/powerpoint/2010/main" val="48504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8929" y="629266"/>
            <a:ext cx="3505495" cy="4693505"/>
          </a:xfrm>
        </p:spPr>
        <p:txBody>
          <a:bodyPr vert="horz" lIns="91440" tIns="45720" rIns="91440" bIns="45720" rtlCol="0" anchor="ctr">
            <a:normAutofit/>
          </a:bodyPr>
          <a:lstStyle/>
          <a:p>
            <a:r>
              <a:rPr lang="en-US"/>
              <a:t>Overview Dermatology curriculum changes for 2021</a:t>
            </a:r>
            <a:endParaRPr lang="en-US" kern="1200" dirty="0">
              <a:solidFill>
                <a:schemeClr val="tx1"/>
              </a:solidFill>
              <a:latin typeface="+mj-lt"/>
              <a:ea typeface="+mj-ea"/>
              <a:cs typeface="+mj-cs"/>
            </a:endParaRPr>
          </a:p>
        </p:txBody>
      </p:sp>
      <p:graphicFrame>
        <p:nvGraphicFramePr>
          <p:cNvPr id="4" name="Table 4">
            <a:extLst>
              <a:ext uri="{FF2B5EF4-FFF2-40B4-BE49-F238E27FC236}">
                <a16:creationId xmlns:a16="http://schemas.microsoft.com/office/drawing/2014/main" id="{4C498A78-D7C0-4281-881C-B225CFEFC2D9}"/>
              </a:ext>
            </a:extLst>
          </p:cNvPr>
          <p:cNvGraphicFramePr>
            <a:graphicFrameLocks noGrp="1"/>
          </p:cNvGraphicFramePr>
          <p:nvPr>
            <p:ph idx="4294967295"/>
          </p:nvPr>
        </p:nvGraphicFramePr>
        <p:xfrm>
          <a:off x="3717758" y="0"/>
          <a:ext cx="8474240" cy="6831710"/>
        </p:xfrm>
        <a:graphic>
          <a:graphicData uri="http://schemas.openxmlformats.org/drawingml/2006/table">
            <a:tbl>
              <a:tblPr firstRow="1" bandRow="1">
                <a:tableStyleId>{93296810-A885-4BE3-A3E7-6D5BEEA58F35}</a:tableStyleId>
              </a:tblPr>
              <a:tblGrid>
                <a:gridCol w="1491916">
                  <a:extLst>
                    <a:ext uri="{9D8B030D-6E8A-4147-A177-3AD203B41FA5}">
                      <a16:colId xmlns:a16="http://schemas.microsoft.com/office/drawing/2014/main" val="40602024"/>
                    </a:ext>
                  </a:extLst>
                </a:gridCol>
                <a:gridCol w="2731168">
                  <a:extLst>
                    <a:ext uri="{9D8B030D-6E8A-4147-A177-3AD203B41FA5}">
                      <a16:colId xmlns:a16="http://schemas.microsoft.com/office/drawing/2014/main" val="858539720"/>
                    </a:ext>
                  </a:extLst>
                </a:gridCol>
                <a:gridCol w="4251156">
                  <a:extLst>
                    <a:ext uri="{9D8B030D-6E8A-4147-A177-3AD203B41FA5}">
                      <a16:colId xmlns:a16="http://schemas.microsoft.com/office/drawing/2014/main" val="2537653635"/>
                    </a:ext>
                  </a:extLst>
                </a:gridCol>
              </a:tblGrid>
              <a:tr h="1454824">
                <a:tc>
                  <a:txBody>
                    <a:bodyPr/>
                    <a:lstStyle/>
                    <a:p>
                      <a:endParaRPr lang="en-GB" sz="1500"/>
                    </a:p>
                    <a:p>
                      <a:endParaRPr lang="en-GB" sz="1500"/>
                    </a:p>
                    <a:p>
                      <a:r>
                        <a:rPr lang="en-GB" sz="1500"/>
                        <a:t>UNCHANGED</a:t>
                      </a:r>
                      <a:endParaRPr lang="en-GB" sz="1500" dirty="0"/>
                    </a:p>
                  </a:txBody>
                  <a:tcPr marL="73907" marR="73907" marT="36954" marB="36954">
                    <a:lnR w="12700" cmpd="sng">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Appraisal, basic assessments/ evidence &amp; ARCP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Supervision, feedback </a:t>
                      </a:r>
                      <a:endParaRPr lang="en-GB" sz="1500" dirty="0"/>
                    </a:p>
                  </a:txBody>
                  <a:tcPr marL="73907" marR="73907" marT="36954" marB="36954">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GB" sz="1500"/>
                    </a:p>
                    <a:p>
                      <a:endParaRPr lang="en-GB" sz="1500"/>
                    </a:p>
                    <a:p>
                      <a:endParaRPr lang="en-GB" sz="1500"/>
                    </a:p>
                    <a:p>
                      <a:r>
                        <a:rPr lang="en-GB" sz="1500"/>
                        <a:t>(New ARCP decision aid presented differently)</a:t>
                      </a:r>
                      <a:endParaRPr lang="en-GB" sz="1500" dirty="0"/>
                    </a:p>
                  </a:txBody>
                  <a:tcPr marL="73907" marR="73907" marT="36954" marB="36954">
                    <a:lnL w="12700" cmpd="sng">
                      <a:noFill/>
                    </a:lnL>
                  </a:tcPr>
                </a:tc>
                <a:extLst>
                  <a:ext uri="{0D108BD9-81ED-4DB2-BD59-A6C34878D82A}">
                    <a16:rowId xmlns:a16="http://schemas.microsoft.com/office/drawing/2014/main" val="800412189"/>
                  </a:ext>
                </a:extLst>
              </a:tr>
              <a:tr h="677890">
                <a:tc rowSpan="6">
                  <a:txBody>
                    <a:bodyPr/>
                    <a:lstStyle/>
                    <a:p>
                      <a:endParaRPr lang="en-GB" sz="1500" dirty="0"/>
                    </a:p>
                    <a:p>
                      <a:endParaRPr lang="en-GB" sz="1500" dirty="0"/>
                    </a:p>
                    <a:p>
                      <a:endParaRPr lang="en-GB" sz="1500" dirty="0"/>
                    </a:p>
                    <a:p>
                      <a:endParaRPr lang="en-GB" sz="1500" dirty="0"/>
                    </a:p>
                    <a:p>
                      <a:endParaRPr lang="en-GB" sz="1500" dirty="0"/>
                    </a:p>
                    <a:p>
                      <a:endParaRPr lang="en-GB" sz="1500" dirty="0"/>
                    </a:p>
                    <a:p>
                      <a:r>
                        <a:rPr lang="en-GB" sz="1500" dirty="0"/>
                        <a:t> CHANGED</a:t>
                      </a:r>
                    </a:p>
                  </a:txBody>
                  <a:tcPr marL="73907" marR="73907" marT="36954" marB="36954">
                    <a:lnR w="12700" cmpd="sng">
                      <a:noFill/>
                    </a:lnR>
                  </a:tcPr>
                </a:tc>
                <a:tc>
                  <a:txBody>
                    <a:bodyPr/>
                    <a:lstStyle/>
                    <a:p>
                      <a:r>
                        <a:rPr lang="en-GB" sz="1500"/>
                        <a:t>Entry into training</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a:t>Group 2</a:t>
                      </a:r>
                    </a:p>
                    <a:p>
                      <a:r>
                        <a:rPr lang="en-GB" sz="1500"/>
                        <a:t>MRCS added</a:t>
                      </a:r>
                      <a:endParaRPr lang="en-GB" sz="1500" dirty="0"/>
                    </a:p>
                  </a:txBody>
                  <a:tcPr marL="73907" marR="73907" marT="36954" marB="36954">
                    <a:lnL w="12700" cmpd="sng">
                      <a:noFill/>
                    </a:lnL>
                  </a:tcPr>
                </a:tc>
                <a:extLst>
                  <a:ext uri="{0D108BD9-81ED-4DB2-BD59-A6C34878D82A}">
                    <a16:rowId xmlns:a16="http://schemas.microsoft.com/office/drawing/2014/main" val="2272107234"/>
                  </a:ext>
                </a:extLst>
              </a:tr>
              <a:tr h="48532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t>Syllabus</a:t>
                      </a:r>
                    </a:p>
                    <a:p>
                      <a:endParaRPr lang="en-GB" sz="1500"/>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Replaced by list of presentations, with supplementary syllabus guidance on JRCPTB website</a:t>
                      </a:r>
                    </a:p>
                  </a:txBody>
                  <a:tcPr marL="73907" marR="73907" marT="36954" marB="36954">
                    <a:lnL w="12700" cmpd="sng">
                      <a:noFill/>
                    </a:lnL>
                  </a:tcPr>
                </a:tc>
                <a:extLst>
                  <a:ext uri="{0D108BD9-81ED-4DB2-BD59-A6C34878D82A}">
                    <a16:rowId xmlns:a16="http://schemas.microsoft.com/office/drawing/2014/main" val="1882449981"/>
                  </a:ext>
                </a:extLst>
              </a:tr>
              <a:tr h="817887">
                <a:tc vMerge="1">
                  <a:txBody>
                    <a:bodyPr/>
                    <a:lstStyle/>
                    <a:p>
                      <a:endParaRPr lang="en-GB"/>
                    </a:p>
                  </a:txBody>
                  <a:tcPr/>
                </a:tc>
                <a:tc>
                  <a:txBody>
                    <a:bodyPr/>
                    <a:lstStyle/>
                    <a:p>
                      <a:r>
                        <a:rPr lang="en-GB" sz="1500"/>
                        <a:t>Competencies</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dirty="0"/>
                        <a:t>Replaced by Capabilities in Practice (</a:t>
                      </a:r>
                      <a:r>
                        <a:rPr lang="en-GB" sz="1500" dirty="0" err="1"/>
                        <a:t>CiPs</a:t>
                      </a:r>
                      <a:r>
                        <a:rPr lang="en-GB" sz="1500" dirty="0"/>
                        <a:t>). Emphasise medical complexity. Biologics, </a:t>
                      </a:r>
                      <a:r>
                        <a:rPr lang="en-GB" sz="1500" dirty="0" err="1"/>
                        <a:t>telederm</a:t>
                      </a:r>
                      <a:r>
                        <a:rPr lang="en-GB" sz="1500" dirty="0"/>
                        <a:t> added.</a:t>
                      </a:r>
                    </a:p>
                  </a:txBody>
                  <a:tcPr marL="73907" marR="73907" marT="36954" marB="36954">
                    <a:lnL w="12700" cmpd="sng">
                      <a:noFill/>
                    </a:lnL>
                  </a:tcPr>
                </a:tc>
                <a:extLst>
                  <a:ext uri="{0D108BD9-81ED-4DB2-BD59-A6C34878D82A}">
                    <a16:rowId xmlns:a16="http://schemas.microsoft.com/office/drawing/2014/main" val="1556310968"/>
                  </a:ext>
                </a:extLst>
              </a:tr>
              <a:tr h="403071">
                <a:tc vMerge="1">
                  <a:txBody>
                    <a:bodyPr/>
                    <a:lstStyle/>
                    <a:p>
                      <a:endParaRPr lang="en-GB"/>
                    </a:p>
                  </a:txBody>
                  <a:tcPr/>
                </a:tc>
                <a:tc>
                  <a:txBody>
                    <a:bodyPr/>
                    <a:lstStyle/>
                    <a:p>
                      <a:r>
                        <a:rPr lang="en-GB" sz="1500"/>
                        <a:t>Assessment </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a:t>ES scores CiPs for ARCP each year</a:t>
                      </a:r>
                      <a:endParaRPr lang="en-GB" sz="1500" dirty="0"/>
                    </a:p>
                  </a:txBody>
                  <a:tcPr marL="73907" marR="73907" marT="36954" marB="36954">
                    <a:lnL w="12700" cmpd="sng">
                      <a:noFill/>
                    </a:lnL>
                  </a:tcPr>
                </a:tc>
                <a:extLst>
                  <a:ext uri="{0D108BD9-81ED-4DB2-BD59-A6C34878D82A}">
                    <a16:rowId xmlns:a16="http://schemas.microsoft.com/office/drawing/2014/main" val="4174080858"/>
                  </a:ext>
                </a:extLst>
              </a:tr>
              <a:tr h="2041657">
                <a:tc vMerge="1">
                  <a:txBody>
                    <a:bodyPr/>
                    <a:lstStyle/>
                    <a:p>
                      <a:endParaRPr lang="en-GB"/>
                    </a:p>
                  </a:txBody>
                  <a:tcPr/>
                </a:tc>
                <a:tc>
                  <a:txBody>
                    <a:bodyPr/>
                    <a:lstStyle/>
                    <a:p>
                      <a:r>
                        <a:rPr lang="en-GB" sz="1500" dirty="0"/>
                        <a:t>Evidence</a:t>
                      </a:r>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b="1" u="sng" dirty="0"/>
                        <a:t>Annual</a:t>
                      </a:r>
                      <a:r>
                        <a:rPr lang="en-GB" sz="1500" dirty="0"/>
                        <a:t> MSF</a:t>
                      </a:r>
                    </a:p>
                    <a:p>
                      <a:endParaRPr lang="en-GB" sz="1500" dirty="0"/>
                    </a:p>
                    <a:p>
                      <a:r>
                        <a:rPr lang="en-GB" sz="1500" dirty="0"/>
                        <a:t>Optional ACAT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Non-surgical DOPs: 5 now ‘essential’ &amp; new procedures </a:t>
                      </a:r>
                      <a:r>
                        <a:rPr lang="en-GB" sz="1400" b="0" i="0" u="none" strike="noStrike" kern="1200" baseline="0" dirty="0" err="1">
                          <a:solidFill>
                            <a:schemeClr val="dk1"/>
                          </a:solidFill>
                          <a:latin typeface="+mn-lt"/>
                          <a:ea typeface="+mn-ea"/>
                          <a:cs typeface="+mn-cs"/>
                        </a:rPr>
                        <a:t>eg</a:t>
                      </a:r>
                      <a:r>
                        <a:rPr lang="en-GB" sz="1400" b="0" i="0" u="none" strike="noStrike" kern="1200" baseline="0" dirty="0">
                          <a:solidFill>
                            <a:schemeClr val="dk1"/>
                          </a:solidFill>
                          <a:latin typeface="+mn-lt"/>
                          <a:ea typeface="+mn-ea"/>
                          <a:cs typeface="+mn-cs"/>
                        </a:rPr>
                        <a:t> </a:t>
                      </a:r>
                      <a:r>
                        <a:rPr lang="en-GB" sz="1400" b="0" i="0" u="none" strike="noStrike" kern="1200" baseline="0" dirty="0" err="1">
                          <a:solidFill>
                            <a:schemeClr val="dk1"/>
                          </a:solidFill>
                          <a:latin typeface="+mn-lt"/>
                          <a:ea typeface="+mn-ea"/>
                          <a:cs typeface="+mn-cs"/>
                        </a:rPr>
                        <a:t>dermoscopy</a:t>
                      </a:r>
                      <a:r>
                        <a:rPr lang="en-GB" sz="1400" b="0" i="0" u="none" strike="noStrike" kern="1200" baseline="0" dirty="0">
                          <a:solidFill>
                            <a:schemeClr val="dk1"/>
                          </a:solidFill>
                          <a:latin typeface="+mn-lt"/>
                          <a:ea typeface="+mn-ea"/>
                          <a:cs typeface="+mn-cs"/>
                        </a:rPr>
                        <a:t>/ taking </a:t>
                      </a:r>
                      <a:r>
                        <a:rPr lang="en-GB" sz="1400" b="0" i="0" u="none" strike="noStrike" kern="1200" baseline="0" dirty="0" err="1">
                          <a:solidFill>
                            <a:schemeClr val="dk1"/>
                          </a:solidFill>
                          <a:latin typeface="+mn-lt"/>
                          <a:ea typeface="+mn-ea"/>
                          <a:cs typeface="+mn-cs"/>
                        </a:rPr>
                        <a:t>telederm</a:t>
                      </a:r>
                      <a:r>
                        <a:rPr lang="en-GB" sz="1400" b="0" i="0" u="none" strike="noStrike" kern="1200" baseline="0" dirty="0">
                          <a:solidFill>
                            <a:schemeClr val="dk1"/>
                          </a:solidFill>
                          <a:latin typeface="+mn-lt"/>
                          <a:ea typeface="+mn-ea"/>
                          <a:cs typeface="+mn-cs"/>
                        </a:rPr>
                        <a:t> images</a:t>
                      </a:r>
                      <a:r>
                        <a:rPr lang="en-GB" sz="1800" b="0" i="0" u="none" strike="noStrike" kern="1200" baseline="0" dirty="0">
                          <a:solidFill>
                            <a:schemeClr val="dk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Surgical DOPs: 1 f</a:t>
                      </a:r>
                      <a:r>
                        <a:rPr lang="en-GB" sz="1400" dirty="0"/>
                        <a:t>lap essential at level of supervised practice. </a:t>
                      </a:r>
                      <a:r>
                        <a:rPr lang="en-GB" sz="1400" dirty="0">
                          <a:latin typeface="Calibri" panose="020F0502020204030204" pitchFamily="34" charset="0"/>
                        </a:rPr>
                        <a:t>All surgical DOPs now signed off by defined year of training</a:t>
                      </a:r>
                      <a:endParaRPr lang="en-GB" sz="1400" dirty="0"/>
                    </a:p>
                  </a:txBody>
                  <a:tcPr marL="73907" marR="73907" marT="36954" marB="36954">
                    <a:lnL w="12700" cmpd="sng">
                      <a:noFill/>
                    </a:lnL>
                  </a:tcPr>
                </a:tc>
                <a:extLst>
                  <a:ext uri="{0D108BD9-81ED-4DB2-BD59-A6C34878D82A}">
                    <a16:rowId xmlns:a16="http://schemas.microsoft.com/office/drawing/2014/main" val="2242085732"/>
                  </a:ext>
                </a:extLst>
              </a:tr>
              <a:tr h="571782">
                <a:tc vMerge="1">
                  <a:txBody>
                    <a:bodyPr/>
                    <a:lstStyle/>
                    <a:p>
                      <a:endParaRPr lang="en-GB"/>
                    </a:p>
                  </a:txBody>
                  <a:tcPr/>
                </a:tc>
                <a:tc>
                  <a:txBody>
                    <a:bodyPr/>
                    <a:lstStyle/>
                    <a:p>
                      <a:r>
                        <a:rPr lang="en-GB" sz="1500"/>
                        <a:t>Training Programme</a:t>
                      </a:r>
                      <a:endParaRPr lang="en-GB" sz="1500" dirty="0"/>
                    </a:p>
                  </a:txBody>
                  <a:tcPr marL="73907" marR="73907" marT="36954" marB="36954">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500" dirty="0"/>
                        <a:t>Acute dermatology expectations</a:t>
                      </a:r>
                    </a:p>
                    <a:p>
                      <a:r>
                        <a:rPr lang="en-GB" sz="1500" dirty="0"/>
                        <a:t>Numbers seen in clinic</a:t>
                      </a:r>
                    </a:p>
                  </a:txBody>
                  <a:tcPr marL="73907" marR="73907" marT="36954" marB="36954">
                    <a:lnL w="12700" cmpd="sng">
                      <a:noFill/>
                    </a:lnL>
                  </a:tcPr>
                </a:tc>
                <a:extLst>
                  <a:ext uri="{0D108BD9-81ED-4DB2-BD59-A6C34878D82A}">
                    <a16:rowId xmlns:a16="http://schemas.microsoft.com/office/drawing/2014/main" val="1910106920"/>
                  </a:ext>
                </a:extLst>
              </a:tr>
            </a:tbl>
          </a:graphicData>
        </a:graphic>
      </p:graphicFrame>
    </p:spTree>
    <p:extLst>
      <p:ext uri="{BB962C8B-B14F-4D97-AF65-F5344CB8AC3E}">
        <p14:creationId xmlns:p14="http://schemas.microsoft.com/office/powerpoint/2010/main" val="36834734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2009</TotalTime>
  <Words>2928</Words>
  <Application>Microsoft Office PowerPoint</Application>
  <PresentationFormat>Widescreen</PresentationFormat>
  <Paragraphs>380</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New Dermatology Curriculum 2021</vt:lpstr>
      <vt:lpstr>Overview</vt:lpstr>
      <vt:lpstr>Definition curriculum</vt:lpstr>
      <vt:lpstr>Resources on JRCPTB &amp; BAD websites </vt:lpstr>
      <vt:lpstr>PowerPoint Presentation</vt:lpstr>
      <vt:lpstr>Rough guide- Training programme</vt:lpstr>
      <vt:lpstr>New curriculum</vt:lpstr>
      <vt:lpstr>Aims for new curriculum</vt:lpstr>
      <vt:lpstr>Overview Dermatology curriculum changes for 2021</vt:lpstr>
      <vt:lpstr>Changes 1. Entry into training</vt:lpstr>
      <vt:lpstr>Entry into training</vt:lpstr>
      <vt:lpstr>MRCPCH and MRCS entry criteria -medical experience</vt:lpstr>
      <vt:lpstr>PowerPoint Presentation</vt:lpstr>
      <vt:lpstr>Changes  2.Syllabus</vt:lpstr>
      <vt:lpstr>Syllabus/ detailed competencies</vt:lpstr>
      <vt:lpstr>List of 11 presentations &amp; conditions to appear in curriculum-example</vt:lpstr>
      <vt:lpstr>Changes 3. Capabilities in Practice</vt:lpstr>
      <vt:lpstr>13 capabilities in practice in new Dermatology curriculum</vt:lpstr>
      <vt:lpstr>Changes 4. Assessment change for ES </vt:lpstr>
      <vt:lpstr>Generic CiP assessment is global. Will be done each year for the 6 CiPs as part of ES report</vt:lpstr>
      <vt:lpstr>Specialty CiP assessment- also marked each year as part of ES report</vt:lpstr>
      <vt:lpstr>Changes 5.Evidence</vt:lpstr>
      <vt:lpstr>Changes to Evidence</vt:lpstr>
      <vt:lpstr>Changes to evidence</vt:lpstr>
      <vt:lpstr>Changes 6&amp;7. ARCP decision aid  and Training programme</vt:lpstr>
      <vt:lpstr>Changes to Training programme</vt:lpstr>
      <vt:lpstr>Transitioning</vt:lpstr>
      <vt:lpstr>Transitioning documents for trainees/ trainers</vt:lpstr>
      <vt:lpstr>Transitioning documents</vt:lpstr>
      <vt:lpstr>Transitioning for trainees</vt:lpstr>
      <vt:lpstr>Transitioning for trainees</vt:lpstr>
      <vt:lpstr>Transitioning for trainers</vt:lpstr>
      <vt:lpstr>PowerPoint Presentation</vt:lpstr>
      <vt:lpstr>Summary Dermatology curriculum changes for 2021</vt:lpstr>
      <vt:lpstr>Resources on JRCPTB &amp; BAD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Dermatology Curriculum 2021</dc:title>
  <dc:creator>Sarah Broadbent</dc:creator>
  <cp:lastModifiedBy>Sarah Broadbent</cp:lastModifiedBy>
  <cp:revision>96</cp:revision>
  <cp:lastPrinted>2020-09-26T12:13:32Z</cp:lastPrinted>
  <dcterms:created xsi:type="dcterms:W3CDTF">2020-09-19T19:56:16Z</dcterms:created>
  <dcterms:modified xsi:type="dcterms:W3CDTF">2021-09-12T14:30:05Z</dcterms:modified>
</cp:coreProperties>
</file>