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 id="2147483686" r:id="rId4"/>
  </p:sldMasterIdLst>
  <p:notesMasterIdLst>
    <p:notesMasterId r:id="rId6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1217"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5322" r:id="rId31"/>
    <p:sldId id="283" r:id="rId32"/>
    <p:sldId id="284" r:id="rId33"/>
    <p:sldId id="285" r:id="rId34"/>
    <p:sldId id="286" r:id="rId35"/>
    <p:sldId id="287" r:id="rId36"/>
    <p:sldId id="288" r:id="rId37"/>
    <p:sldId id="289" r:id="rId38"/>
    <p:sldId id="1218" r:id="rId39"/>
    <p:sldId id="1219" r:id="rId40"/>
    <p:sldId id="292" r:id="rId41"/>
    <p:sldId id="1221" r:id="rId42"/>
    <p:sldId id="1222"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x="9144000" cy="5143500" type="screen16x9"/>
  <p:notesSz cx="6858000" cy="9144000"/>
  <p:embeddedFontLst>
    <p:embeddedFont>
      <p:font typeface="Calibri" panose="020F0502020204030204" pitchFamily="34" charset="0"/>
      <p:regular r:id="rId62"/>
      <p:bold r:id="rId63"/>
      <p:italic r:id="rId64"/>
      <p:boldItalic r:id="rId65"/>
    </p:embeddedFont>
    <p:embeddedFont>
      <p:font typeface="Calibri Light" panose="020F0302020204030204" pitchFamily="34" charset="0"/>
      <p:regular r:id="rId66"/>
      <p:italic r:id="rId67"/>
    </p:embeddedFont>
    <p:embeddedFont>
      <p:font typeface="Helvetica Neue" panose="02000503000000020004" pitchFamily="2" charset="0"/>
      <p:regular r:id="rId68"/>
      <p:bold r:id="rId69"/>
      <p:italic r:id="rId70"/>
      <p:boldItalic r:id="rId71"/>
    </p:embeddedFont>
    <p:embeddedFont>
      <p:font typeface="Open Sans Light" panose="020B0306030504020204" pitchFamily="34" charset="0"/>
      <p:regular r:id="rId72"/>
      <p:italic r:id="rId73"/>
    </p:embeddedFont>
    <p:embeddedFont>
      <p:font typeface="Open Sans SemiBold" panose="020B0606030504020204" pitchFamily="34" charset="0"/>
      <p:regular r:id="rId74"/>
      <p:bold r:id="rId75"/>
      <p:italic r:id="rId76"/>
      <p:boldItalic r:id="rId77"/>
    </p:embeddedFont>
    <p:embeddedFont>
      <p:font typeface="Open Sans SemiBold" panose="020B060603050402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D91ECE-A382-45C2-8CF3-548FFE899372}">
  <a:tblStyle styleId="{CBD91ECE-A382-45C2-8CF3-548FFE89937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137" d="100"/>
          <a:sy n="137" d="100"/>
        </p:scale>
        <p:origin x="9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3.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5.fntdata"/><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6b6ce3c80_5_12: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c6b6ce3c80_5_1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612185cd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12612185cd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612185cdb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12612185cdb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612185cd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12612185cd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2612185cdb_0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12612185cdb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2612185cd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12612185cdb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612185cdb_0_1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12612185cdb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612185cdb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12612185cdb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612185cdb_0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12612185cdb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612185cdb_0_1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12612185cdb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612185cdb_0_1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12612185cdb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612185cdb_0_1560:notes"/>
          <p:cNvSpPr txBox="1">
            <a:spLocks noGrp="1"/>
          </p:cNvSpPr>
          <p:nvPr>
            <p:ph type="body" idx="1"/>
          </p:nvPr>
        </p:nvSpPr>
        <p:spPr>
          <a:xfrm>
            <a:off x="72073" y="1520786"/>
            <a:ext cx="6692100" cy="72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a:solidFill>
                <a:srgbClr val="000000"/>
              </a:solidFill>
            </a:endParaRPr>
          </a:p>
        </p:txBody>
      </p:sp>
      <p:sp>
        <p:nvSpPr>
          <p:cNvPr id="202" name="Google Shape;202;g12612185cdb_0_1560:notes"/>
          <p:cNvSpPr>
            <a:spLocks noGrp="1" noRot="1" noChangeAspect="1"/>
          </p:cNvSpPr>
          <p:nvPr>
            <p:ph type="sldImg" idx="2"/>
          </p:nvPr>
        </p:nvSpPr>
        <p:spPr>
          <a:xfrm>
            <a:off x="157163" y="261938"/>
            <a:ext cx="1779587" cy="1000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2612185cdb_0_1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12612185cdb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612185cdb_0_1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12612185cdb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2612185cdb_0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12612185c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2612185cdb_0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12612185cdb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2612185cdb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12612185cdb_0_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12612185cdb_0_2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2612185cdb_0_2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g12612185cdb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612185cdb_0_993: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12612185cdb_0_99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a819cff0ea_0_265: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ga819cff0ea_0_26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2612185cdb_0_1069:notes"/>
          <p:cNvSpPr txBox="1">
            <a:spLocks noGrp="1"/>
          </p:cNvSpPr>
          <p:nvPr>
            <p:ph type="body" idx="1"/>
          </p:nvPr>
        </p:nvSpPr>
        <p:spPr>
          <a:xfrm>
            <a:off x="72073" y="1520786"/>
            <a:ext cx="6692100" cy="72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573" name="Google Shape;573;g12612185cdb_0_1069:notes"/>
          <p:cNvSpPr>
            <a:spLocks noGrp="1" noRot="1" noChangeAspect="1"/>
          </p:cNvSpPr>
          <p:nvPr>
            <p:ph type="sldImg" idx="2"/>
          </p:nvPr>
        </p:nvSpPr>
        <p:spPr>
          <a:xfrm>
            <a:off x="157163" y="261938"/>
            <a:ext cx="1779587" cy="1000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2612185cdb_0_1092: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12612185cdb_0_109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3ef7ebfbe_0_1:notes"/>
          <p:cNvSpPr txBox="1">
            <a:spLocks noGrp="1"/>
          </p:cNvSpPr>
          <p:nvPr>
            <p:ph type="body" idx="1"/>
          </p:nvPr>
        </p:nvSpPr>
        <p:spPr>
          <a:xfrm>
            <a:off x="72073" y="1520786"/>
            <a:ext cx="6692100" cy="7296300"/>
          </a:xfrm>
          <a:prstGeom prst="rect">
            <a:avLst/>
          </a:prstGeom>
          <a:noFill/>
          <a:ln>
            <a:noFill/>
          </a:ln>
        </p:spPr>
        <p:txBody>
          <a:bodyPr spcFirstLastPara="1" wrap="square" lIns="91425" tIns="91425" rIns="91425" bIns="91425" anchor="t" anchorCtr="0">
            <a:noAutofit/>
          </a:bodyPr>
          <a:lstStyle/>
          <a:p>
            <a:pPr marL="0" marR="488457" lvl="0" indent="0" algn="l" rtl="0">
              <a:lnSpc>
                <a:spcPct val="110025"/>
              </a:lnSpc>
              <a:spcBef>
                <a:spcPts val="268"/>
              </a:spcBef>
              <a:spcAft>
                <a:spcPts val="0"/>
              </a:spcAft>
              <a:buNone/>
            </a:pPr>
            <a:endParaRPr>
              <a:latin typeface="Arial"/>
              <a:ea typeface="Arial"/>
              <a:cs typeface="Arial"/>
              <a:sym typeface="Arial"/>
            </a:endParaRPr>
          </a:p>
          <a:p>
            <a:pPr marL="0" lvl="0" indent="0" algn="l" rtl="0">
              <a:spcBef>
                <a:spcPts val="0"/>
              </a:spcBef>
              <a:spcAft>
                <a:spcPts val="0"/>
              </a:spcAft>
              <a:buNone/>
            </a:pPr>
            <a:endParaRPr sz="1100">
              <a:solidFill>
                <a:srgbClr val="434343"/>
              </a:solidFill>
            </a:endParaRPr>
          </a:p>
        </p:txBody>
      </p:sp>
      <p:sp>
        <p:nvSpPr>
          <p:cNvPr id="207" name="Google Shape;207;gb3ef7ebfbe_0_1:notes"/>
          <p:cNvSpPr>
            <a:spLocks noGrp="1" noRot="1" noChangeAspect="1"/>
          </p:cNvSpPr>
          <p:nvPr>
            <p:ph type="sldImg" idx="2"/>
          </p:nvPr>
        </p:nvSpPr>
        <p:spPr>
          <a:xfrm>
            <a:off x="75152" y="261383"/>
            <a:ext cx="1944600" cy="1000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2612185cdb_0_1102: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g12612185cdb_0_110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2612185cdb_0_125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12612185cdb_0_125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2612185cdb_0_13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12612185cdb_0_1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spcBef>
                <a:spcPts val="0"/>
              </a:spcBef>
              <a:spcAft>
                <a:spcPts val="600"/>
              </a:spcAft>
            </a:pPr>
            <a:r>
              <a:rPr lang="en-US" altLang="en-US" sz="1200" dirty="0"/>
              <a:t>The dermatology TWR referral form has been modified to include 2 additional questions:</a:t>
            </a:r>
          </a:p>
          <a:p>
            <a:pPr algn="l">
              <a:spcBef>
                <a:spcPts val="0"/>
              </a:spcBef>
              <a:spcAft>
                <a:spcPts val="600"/>
              </a:spcAft>
            </a:pPr>
            <a:endParaRPr lang="en-US" altLang="en-US" sz="1200" dirty="0"/>
          </a:p>
          <a:p>
            <a:pPr marL="457200" indent="-228600" algn="l">
              <a:spcBef>
                <a:spcPts val="0"/>
              </a:spcBef>
              <a:spcAft>
                <a:spcPts val="600"/>
              </a:spcAft>
              <a:buFont typeface="Arial" panose="020B0604020202020204" pitchFamily="34" charset="0"/>
              <a:buChar char="•"/>
            </a:pPr>
            <a:r>
              <a:rPr lang="en-US" altLang="en-US" sz="1200" b="1" dirty="0"/>
              <a:t>Allow downgrade of TWR referral </a:t>
            </a:r>
            <a:r>
              <a:rPr lang="en-US" altLang="en-US" sz="1200" dirty="0"/>
              <a:t>(reason required if the response is ‘No’). If the patient does not attend the </a:t>
            </a:r>
            <a:r>
              <a:rPr lang="en-US" altLang="en-US" sz="1200" dirty="0" err="1"/>
              <a:t>Photohub</a:t>
            </a:r>
            <a:r>
              <a:rPr lang="en-US" altLang="en-US" sz="1200" dirty="0"/>
              <a:t> they will be seen in a face to face TWR clinic.</a:t>
            </a:r>
          </a:p>
          <a:p>
            <a:pPr marL="228600" algn="l">
              <a:spcBef>
                <a:spcPts val="0"/>
              </a:spcBef>
              <a:spcAft>
                <a:spcPts val="600"/>
              </a:spcAft>
            </a:pPr>
            <a:endParaRPr lang="en-US" altLang="en-US" sz="1200" b="1" dirty="0"/>
          </a:p>
          <a:p>
            <a:pPr marL="457200" indent="-228600" algn="l">
              <a:spcBef>
                <a:spcPts val="0"/>
              </a:spcBef>
              <a:spcAft>
                <a:spcPts val="600"/>
              </a:spcAft>
              <a:buFont typeface="Arial" panose="020B0604020202020204" pitchFamily="34" charset="0"/>
              <a:buChar char="•"/>
            </a:pPr>
            <a:r>
              <a:rPr lang="en-US" altLang="en-US" sz="1200" b="1" dirty="0"/>
              <a:t>Send to </a:t>
            </a:r>
            <a:r>
              <a:rPr lang="en-US" altLang="en-US" sz="1200" b="1" dirty="0" err="1"/>
              <a:t>Photohub</a:t>
            </a:r>
            <a:endParaRPr lang="en-US" altLang="en-US" sz="1200" b="1" dirty="0"/>
          </a:p>
          <a:p>
            <a:endParaRPr lang="en-GB" dirty="0"/>
          </a:p>
        </p:txBody>
      </p:sp>
      <p:sp>
        <p:nvSpPr>
          <p:cNvPr id="4" name="Slide Number Placeholder 3"/>
          <p:cNvSpPr>
            <a:spLocks noGrp="1"/>
          </p:cNvSpPr>
          <p:nvPr>
            <p:ph type="sldNum" sz="quarter" idx="5"/>
          </p:nvPr>
        </p:nvSpPr>
        <p:spPr/>
        <p:txBody>
          <a:bodyPr/>
          <a:lstStyle/>
          <a:p>
            <a:fld id="{C84EB03D-A641-4173-9B14-4E13193E5745}" type="slidenum">
              <a:rPr lang="en-GB" smtClean="0"/>
              <a:t>35</a:t>
            </a:fld>
            <a:endParaRPr lang="en-GB"/>
          </a:p>
        </p:txBody>
      </p:sp>
    </p:spTree>
    <p:extLst>
      <p:ext uri="{BB962C8B-B14F-4D97-AF65-F5344CB8AC3E}">
        <p14:creationId xmlns:p14="http://schemas.microsoft.com/office/powerpoint/2010/main" val="3465774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4EB03D-A641-4173-9B14-4E13193E5745}" type="slidenum">
              <a:rPr lang="en-GB" smtClean="0"/>
              <a:t>36</a:t>
            </a:fld>
            <a:endParaRPr lang="en-GB"/>
          </a:p>
        </p:txBody>
      </p:sp>
    </p:spTree>
    <p:extLst>
      <p:ext uri="{BB962C8B-B14F-4D97-AF65-F5344CB8AC3E}">
        <p14:creationId xmlns:p14="http://schemas.microsoft.com/office/powerpoint/2010/main" val="919541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2612185cdb_0_1237: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g12612185cdb_0_123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2612185cdb_0_1433: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2612185cdb_0_143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2612185cdb_0_144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6" name="Google Shape;706;g12612185cdb_0_144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2612185cdb_0_1447: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g12612185cdb_0_144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2612185cdb_0_145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g12612185cdb_0_145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612185cdb_0_0:notes"/>
          <p:cNvSpPr txBox="1">
            <a:spLocks noGrp="1"/>
          </p:cNvSpPr>
          <p:nvPr>
            <p:ph type="body" idx="1"/>
          </p:nvPr>
        </p:nvSpPr>
        <p:spPr>
          <a:xfrm>
            <a:off x="72073" y="1520786"/>
            <a:ext cx="6692100" cy="72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a:solidFill>
                <a:srgbClr val="000000"/>
              </a:solidFill>
            </a:endParaRPr>
          </a:p>
        </p:txBody>
      </p:sp>
      <p:sp>
        <p:nvSpPr>
          <p:cNvPr id="212" name="Google Shape;212;g12612185cdb_0_0:notes"/>
          <p:cNvSpPr>
            <a:spLocks noGrp="1" noRot="1" noChangeAspect="1"/>
          </p:cNvSpPr>
          <p:nvPr>
            <p:ph type="sldImg" idx="2"/>
          </p:nvPr>
        </p:nvSpPr>
        <p:spPr>
          <a:xfrm>
            <a:off x="157163" y="261938"/>
            <a:ext cx="1779587" cy="1000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2612185cdb_0_1480:notes"/>
          <p:cNvSpPr txBox="1">
            <a:spLocks noGrp="1"/>
          </p:cNvSpPr>
          <p:nvPr>
            <p:ph type="body" idx="1"/>
          </p:nvPr>
        </p:nvSpPr>
        <p:spPr>
          <a:xfrm>
            <a:off x="72073" y="1520786"/>
            <a:ext cx="6692100" cy="72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736" name="Google Shape;736;g12612185cdb_0_1480:notes"/>
          <p:cNvSpPr>
            <a:spLocks noGrp="1" noRot="1" noChangeAspect="1"/>
          </p:cNvSpPr>
          <p:nvPr>
            <p:ph type="sldImg" idx="2"/>
          </p:nvPr>
        </p:nvSpPr>
        <p:spPr>
          <a:xfrm>
            <a:off x="157163" y="261938"/>
            <a:ext cx="1779587" cy="1000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b37a72d1f2_0_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b37a72d1f2_0_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2612185cdb_0_149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g12612185cdb_0_149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2612185cdb_0_150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sz="1200" dirty="0">
                <a:solidFill>
                  <a:schemeClr val="dk1"/>
                </a:solidFill>
                <a:latin typeface="Calibri"/>
                <a:ea typeface="Calibri"/>
                <a:cs typeface="Calibri"/>
                <a:sym typeface="Calibri"/>
              </a:rPr>
              <a:t>Comments : </a:t>
            </a:r>
            <a:r>
              <a:rPr lang="en-GB" sz="1200" dirty="0" err="1">
                <a:solidFill>
                  <a:schemeClr val="dk1"/>
                </a:solidFill>
                <a:latin typeface="Calibri"/>
                <a:ea typeface="Calibri"/>
                <a:cs typeface="Calibri"/>
                <a:sym typeface="Calibri"/>
              </a:rPr>
              <a:t>bConversion</a:t>
            </a:r>
            <a:r>
              <a:rPr lang="en-GB" sz="1200" dirty="0">
                <a:solidFill>
                  <a:schemeClr val="dk1"/>
                </a:solidFill>
                <a:latin typeface="Calibri"/>
                <a:ea typeface="Calibri"/>
                <a:cs typeface="Calibri"/>
                <a:sym typeface="Calibri"/>
              </a:rPr>
              <a:t> to appointments 3 switching this 26% Sue a modest increase but not as much as we were expecting</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200" dirty="0" err="1">
                <a:solidFill>
                  <a:schemeClr val="dk1"/>
                </a:solidFill>
                <a:latin typeface="Calibri"/>
                <a:ea typeface="Calibri"/>
                <a:cs typeface="Calibri"/>
                <a:sym typeface="Calibri"/>
              </a:rPr>
              <a:t>bA</a:t>
            </a:r>
            <a:r>
              <a:rPr lang="en-GB" sz="1200" dirty="0">
                <a:solidFill>
                  <a:schemeClr val="dk1"/>
                </a:solidFill>
                <a:latin typeface="Calibri"/>
                <a:ea typeface="Calibri"/>
                <a:cs typeface="Calibri"/>
                <a:sym typeface="Calibri"/>
              </a:rPr>
              <a:t> quarter of patients converted to appointment also received interim advice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200" dirty="0" err="1">
                <a:solidFill>
                  <a:schemeClr val="dk1"/>
                </a:solidFill>
                <a:latin typeface="Calibri"/>
                <a:ea typeface="Calibri"/>
                <a:cs typeface="Calibri"/>
                <a:sym typeface="Calibri"/>
              </a:rPr>
              <a:t>bOnly</a:t>
            </a:r>
            <a:r>
              <a:rPr lang="en-GB" sz="1200" dirty="0">
                <a:solidFill>
                  <a:schemeClr val="dk1"/>
                </a:solidFill>
                <a:latin typeface="Calibri"/>
                <a:ea typeface="Calibri"/>
                <a:cs typeface="Calibri"/>
                <a:sym typeface="Calibri"/>
              </a:rPr>
              <a:t> small numbers of patients being directly list of procedures–</a:t>
            </a:r>
            <a:r>
              <a:rPr lang="en-GB" sz="1200" dirty="0" err="1">
                <a:solidFill>
                  <a:schemeClr val="dk1"/>
                </a:solidFill>
                <a:latin typeface="Calibri"/>
                <a:ea typeface="Calibri"/>
                <a:cs typeface="Calibri"/>
                <a:sym typeface="Calibri"/>
              </a:rPr>
              <a:t>bBarriers</a:t>
            </a:r>
            <a:r>
              <a:rPr lang="en-GB" sz="1200" dirty="0">
                <a:solidFill>
                  <a:schemeClr val="dk1"/>
                </a:solidFill>
                <a:latin typeface="Calibri"/>
                <a:ea typeface="Calibri"/>
                <a:cs typeface="Calibri"/>
                <a:sym typeface="Calibri"/>
              </a:rPr>
              <a:t> to overcome first.</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200" dirty="0" err="1">
                <a:solidFill>
                  <a:schemeClr val="dk1"/>
                </a:solidFill>
                <a:latin typeface="Calibri"/>
                <a:ea typeface="Calibri"/>
                <a:cs typeface="Calibri"/>
                <a:sym typeface="Calibri"/>
              </a:rPr>
              <a:t>bPatients</a:t>
            </a:r>
            <a:r>
              <a:rPr lang="en-GB" sz="1200" dirty="0">
                <a:solidFill>
                  <a:schemeClr val="dk1"/>
                </a:solidFill>
                <a:latin typeface="Calibri"/>
                <a:ea typeface="Calibri"/>
                <a:cs typeface="Calibri"/>
                <a:sym typeface="Calibri"/>
              </a:rPr>
              <a:t> recommended to community or 2 week wait service currently require GP to make new referral, we are not working to change this so that referrals can be directly converted.</a:t>
            </a:r>
            <a:endParaRPr dirty="0"/>
          </a:p>
        </p:txBody>
      </p:sp>
      <p:sp>
        <p:nvSpPr>
          <p:cNvPr id="760" name="Google Shape;760;g12612185cdb_0_150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2612185cdb_0_149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g12612185cdb_0_149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2612185cdb_0_1513: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12612185cdb_0_151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2612185cdb_0_1518: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12612185cdb_0_1518: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2612185cdb_0_152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g12612185cdb_0_152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2612185cdb_0_152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g12612185cdb_0_152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2612185cdb_0_153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g12612185cdb_0_153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819cff0ea_0_134:notes"/>
          <p:cNvSpPr txBox="1">
            <a:spLocks noGrp="1"/>
          </p:cNvSpPr>
          <p:nvPr>
            <p:ph type="body" idx="1"/>
          </p:nvPr>
        </p:nvSpPr>
        <p:spPr>
          <a:xfrm>
            <a:off x="72073" y="1520786"/>
            <a:ext cx="6692100" cy="72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217" name="Google Shape;217;ga819cff0ea_0_134:notes"/>
          <p:cNvSpPr>
            <a:spLocks noGrp="1" noRot="1" noChangeAspect="1"/>
          </p:cNvSpPr>
          <p:nvPr>
            <p:ph type="sldImg" idx="2"/>
          </p:nvPr>
        </p:nvSpPr>
        <p:spPr>
          <a:xfrm>
            <a:off x="157163" y="261938"/>
            <a:ext cx="1779587" cy="1000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2612185cdb_0_1555: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g12612185cdb_0_155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2612185cdb_0_155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9" name="Google Shape;819;g12612185cdb_0_155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2612185cdb_0_4:notes"/>
          <p:cNvSpPr txBox="1">
            <a:spLocks noGrp="1"/>
          </p:cNvSpPr>
          <p:nvPr>
            <p:ph type="body" idx="1"/>
          </p:nvPr>
        </p:nvSpPr>
        <p:spPr>
          <a:xfrm>
            <a:off x="72073" y="1520786"/>
            <a:ext cx="6692100" cy="72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a:solidFill>
                <a:srgbClr val="000000"/>
              </a:solidFill>
            </a:endParaRPr>
          </a:p>
        </p:txBody>
      </p:sp>
      <p:sp>
        <p:nvSpPr>
          <p:cNvPr id="825" name="Google Shape;825;g12612185cdb_0_4:notes"/>
          <p:cNvSpPr>
            <a:spLocks noGrp="1" noRot="1" noChangeAspect="1"/>
          </p:cNvSpPr>
          <p:nvPr>
            <p:ph type="sldImg" idx="2"/>
          </p:nvPr>
        </p:nvSpPr>
        <p:spPr>
          <a:xfrm>
            <a:off x="157163" y="261938"/>
            <a:ext cx="1779587" cy="1000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819cff0ea_0_27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a819cff0ea_0_27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f216633ef_0_6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10f216633ef_0_6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37a72d1f2_0_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b37a72d1f2_0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612185cdb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2612185cdb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p:nvPr/>
        </p:nvSpPr>
        <p:spPr>
          <a:xfrm>
            <a:off x="-12844" y="870394"/>
            <a:ext cx="9156900" cy="436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15"/>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311007" y="1131590"/>
            <a:ext cx="8496300" cy="3394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defRPr>
            </a:lvl1pPr>
            <a:lvl2pPr marL="914400" lvl="1" indent="-317500" algn="l" rtl="0">
              <a:lnSpc>
                <a:spcPct val="100000"/>
              </a:lnSpc>
              <a:spcBef>
                <a:spcPts val="360"/>
              </a:spcBef>
              <a:spcAft>
                <a:spcPts val="0"/>
              </a:spcAft>
              <a:buClr>
                <a:schemeClr val="dk1"/>
              </a:buClr>
              <a:buSzPts val="1400"/>
              <a:buChar char="–"/>
              <a:defRPr sz="1400">
                <a:solidFill>
                  <a:schemeClr val="dk1"/>
                </a:solidFill>
              </a:defRPr>
            </a:lvl2pPr>
            <a:lvl3pPr marL="1371600" lvl="2" indent="-304800" algn="l" rtl="0">
              <a:lnSpc>
                <a:spcPct val="100000"/>
              </a:lnSpc>
              <a:spcBef>
                <a:spcPts val="360"/>
              </a:spcBef>
              <a:spcAft>
                <a:spcPts val="0"/>
              </a:spcAft>
              <a:buClr>
                <a:schemeClr val="dk1"/>
              </a:buClr>
              <a:buSzPts val="1200"/>
              <a:buChar char="•"/>
              <a:defRPr sz="1200">
                <a:solidFill>
                  <a:schemeClr val="dk1"/>
                </a:solidFill>
              </a:defRPr>
            </a:lvl3pPr>
            <a:lvl4pPr marL="1828800" lvl="3" indent="-304800" algn="l" rtl="0">
              <a:lnSpc>
                <a:spcPct val="100000"/>
              </a:lnSpc>
              <a:spcBef>
                <a:spcPts val="360"/>
              </a:spcBef>
              <a:spcAft>
                <a:spcPts val="0"/>
              </a:spcAft>
              <a:buClr>
                <a:schemeClr val="dk1"/>
              </a:buClr>
              <a:buSzPts val="1200"/>
              <a:buChar char="–"/>
              <a:defRPr sz="1200">
                <a:solidFill>
                  <a:schemeClr val="dk1"/>
                </a:solidFill>
              </a:defRPr>
            </a:lvl4pPr>
            <a:lvl5pPr marL="2286000" lvl="4" indent="-304800" algn="l" rtl="0">
              <a:lnSpc>
                <a:spcPct val="100000"/>
              </a:lnSpc>
              <a:spcBef>
                <a:spcPts val="360"/>
              </a:spcBef>
              <a:spcAft>
                <a:spcPts val="0"/>
              </a:spcAft>
              <a:buClr>
                <a:schemeClr val="dk1"/>
              </a:buClr>
              <a:buSzPts val="1200"/>
              <a:buChar char="»"/>
              <a:defRPr sz="1200">
                <a:solidFill>
                  <a:schemeClr val="dk1"/>
                </a:solidFill>
              </a:defRPr>
            </a:lvl5pPr>
            <a:lvl6pPr marL="2743200" lvl="5" indent="-304800" algn="l" rtl="0">
              <a:lnSpc>
                <a:spcPct val="100000"/>
              </a:lnSpc>
              <a:spcBef>
                <a:spcPts val="360"/>
              </a:spcBef>
              <a:spcAft>
                <a:spcPts val="0"/>
              </a:spcAft>
              <a:buClr>
                <a:schemeClr val="dk1"/>
              </a:buClr>
              <a:buSzPts val="1200"/>
              <a:buChar char="•"/>
              <a:defRPr sz="1200">
                <a:solidFill>
                  <a:schemeClr val="dk1"/>
                </a:solidFill>
              </a:defRPr>
            </a:lvl6pPr>
            <a:lvl7pPr marL="3200400" lvl="6" indent="-304800" algn="l" rtl="0">
              <a:lnSpc>
                <a:spcPct val="100000"/>
              </a:lnSpc>
              <a:spcBef>
                <a:spcPts val="360"/>
              </a:spcBef>
              <a:spcAft>
                <a:spcPts val="0"/>
              </a:spcAft>
              <a:buClr>
                <a:schemeClr val="dk1"/>
              </a:buClr>
              <a:buSzPts val="1200"/>
              <a:buChar char="•"/>
              <a:defRPr sz="1200">
                <a:solidFill>
                  <a:schemeClr val="dk1"/>
                </a:solidFill>
              </a:defRPr>
            </a:lvl7pPr>
            <a:lvl8pPr marL="3657600" lvl="7" indent="-304800" algn="l" rtl="0">
              <a:lnSpc>
                <a:spcPct val="100000"/>
              </a:lnSpc>
              <a:spcBef>
                <a:spcPts val="360"/>
              </a:spcBef>
              <a:spcAft>
                <a:spcPts val="0"/>
              </a:spcAft>
              <a:buClr>
                <a:schemeClr val="dk1"/>
              </a:buClr>
              <a:buSzPts val="1200"/>
              <a:buChar char="•"/>
              <a:defRPr sz="1200">
                <a:solidFill>
                  <a:schemeClr val="dk1"/>
                </a:solidFill>
              </a:defRPr>
            </a:lvl8pPr>
            <a:lvl9pPr marL="4114800" lvl="8" indent="-304800" algn="l" rtl="0">
              <a:lnSpc>
                <a:spcPct val="100000"/>
              </a:lnSpc>
              <a:spcBef>
                <a:spcPts val="360"/>
              </a:spcBef>
              <a:spcAft>
                <a:spcPts val="0"/>
              </a:spcAft>
              <a:buClr>
                <a:schemeClr val="dk1"/>
              </a:buClr>
              <a:buSzPts val="1200"/>
              <a:buChar char="•"/>
              <a:defRPr sz="1200">
                <a:solidFill>
                  <a:schemeClr val="dk1"/>
                </a:solidFill>
              </a:defRPr>
            </a:lvl9pPr>
          </a:lstStyle>
          <a:p>
            <a:endParaRPr/>
          </a:p>
        </p:txBody>
      </p:sp>
      <p:pic>
        <p:nvPicPr>
          <p:cNvPr id="62" name="Google Shape;62;p15"/>
          <p:cNvPicPr preferRelativeResize="0"/>
          <p:nvPr/>
        </p:nvPicPr>
        <p:blipFill rotWithShape="1">
          <a:blip r:embed="rId2">
            <a:alphaModFix/>
          </a:blip>
          <a:srcRect r="20641"/>
          <a:stretch/>
        </p:blipFill>
        <p:spPr>
          <a:xfrm>
            <a:off x="7452324" y="188800"/>
            <a:ext cx="1146650" cy="6645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p:nvPr/>
        </p:nvSpPr>
        <p:spPr>
          <a:xfrm>
            <a:off x="4788024" y="0"/>
            <a:ext cx="4356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16"/>
          <p:cNvSpPr txBox="1">
            <a:spLocks noGrp="1"/>
          </p:cNvSpPr>
          <p:nvPr>
            <p:ph type="sldNum" idx="12"/>
          </p:nvPr>
        </p:nvSpPr>
        <p:spPr>
          <a:xfrm>
            <a:off x="6300192" y="473199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6" name="Google Shape;66;p16"/>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6"/>
          <p:cNvSpPr txBox="1">
            <a:spLocks noGrp="1"/>
          </p:cNvSpPr>
          <p:nvPr>
            <p:ph type="body" idx="1"/>
          </p:nvPr>
        </p:nvSpPr>
        <p:spPr>
          <a:xfrm>
            <a:off x="468313" y="1131888"/>
            <a:ext cx="4032300" cy="33846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defRPr>
            </a:lvl1pPr>
            <a:lvl2pPr marL="914400" lvl="1" indent="-311150" algn="l" rtl="0">
              <a:lnSpc>
                <a:spcPct val="100000"/>
              </a:lnSpc>
              <a:spcBef>
                <a:spcPts val="360"/>
              </a:spcBef>
              <a:spcAft>
                <a:spcPts val="0"/>
              </a:spcAft>
              <a:buClr>
                <a:srgbClr val="222222"/>
              </a:buClr>
              <a:buSzPts val="1300"/>
              <a:buChar char="–"/>
              <a:defRPr sz="1300">
                <a:solidFill>
                  <a:srgbClr val="222222"/>
                </a:solidFill>
              </a:defRPr>
            </a:lvl2pPr>
            <a:lvl3pPr marL="1371600" lvl="2" indent="-304800" algn="l" rtl="0">
              <a:lnSpc>
                <a:spcPct val="100000"/>
              </a:lnSpc>
              <a:spcBef>
                <a:spcPts val="360"/>
              </a:spcBef>
              <a:spcAft>
                <a:spcPts val="0"/>
              </a:spcAft>
              <a:buClr>
                <a:srgbClr val="222222"/>
              </a:buClr>
              <a:buSzPts val="1200"/>
              <a:buChar char="•"/>
              <a:defRPr sz="1200">
                <a:solidFill>
                  <a:srgbClr val="222222"/>
                </a:solidFill>
              </a:defRPr>
            </a:lvl3pPr>
            <a:lvl4pPr marL="1828800" lvl="3" indent="-304800" algn="l" rtl="0">
              <a:lnSpc>
                <a:spcPct val="100000"/>
              </a:lnSpc>
              <a:spcBef>
                <a:spcPts val="360"/>
              </a:spcBef>
              <a:spcAft>
                <a:spcPts val="0"/>
              </a:spcAft>
              <a:buClr>
                <a:srgbClr val="222222"/>
              </a:buClr>
              <a:buSzPts val="1200"/>
              <a:buChar char="–"/>
              <a:defRPr sz="1200">
                <a:solidFill>
                  <a:srgbClr val="222222"/>
                </a:solidFill>
              </a:defRPr>
            </a:lvl4pPr>
            <a:lvl5pPr marL="2286000" lvl="4" indent="-304800" algn="l" rtl="0">
              <a:lnSpc>
                <a:spcPct val="100000"/>
              </a:lnSpc>
              <a:spcBef>
                <a:spcPts val="360"/>
              </a:spcBef>
              <a:spcAft>
                <a:spcPts val="0"/>
              </a:spcAft>
              <a:buClr>
                <a:srgbClr val="222222"/>
              </a:buClr>
              <a:buSzPts val="1200"/>
              <a:buChar char="»"/>
              <a:defRPr sz="1200">
                <a:solidFill>
                  <a:srgbClr val="222222"/>
                </a:solidFill>
              </a:defRPr>
            </a:lvl5pPr>
            <a:lvl6pPr marL="2743200" lvl="5" indent="-304800" algn="l" rtl="0">
              <a:lnSpc>
                <a:spcPct val="100000"/>
              </a:lnSpc>
              <a:spcBef>
                <a:spcPts val="360"/>
              </a:spcBef>
              <a:spcAft>
                <a:spcPts val="0"/>
              </a:spcAft>
              <a:buClr>
                <a:srgbClr val="222222"/>
              </a:buClr>
              <a:buSzPts val="1200"/>
              <a:buChar char="•"/>
              <a:defRPr sz="1200">
                <a:solidFill>
                  <a:srgbClr val="222222"/>
                </a:solidFill>
              </a:defRPr>
            </a:lvl6pPr>
            <a:lvl7pPr marL="3200400" lvl="6" indent="-304800" algn="l" rtl="0">
              <a:lnSpc>
                <a:spcPct val="100000"/>
              </a:lnSpc>
              <a:spcBef>
                <a:spcPts val="360"/>
              </a:spcBef>
              <a:spcAft>
                <a:spcPts val="0"/>
              </a:spcAft>
              <a:buClr>
                <a:srgbClr val="222222"/>
              </a:buClr>
              <a:buSzPts val="1200"/>
              <a:buChar char="•"/>
              <a:defRPr sz="1200">
                <a:solidFill>
                  <a:srgbClr val="222222"/>
                </a:solidFill>
              </a:defRPr>
            </a:lvl7pPr>
            <a:lvl8pPr marL="3657600" lvl="7" indent="-304800" algn="l" rtl="0">
              <a:lnSpc>
                <a:spcPct val="100000"/>
              </a:lnSpc>
              <a:spcBef>
                <a:spcPts val="360"/>
              </a:spcBef>
              <a:spcAft>
                <a:spcPts val="0"/>
              </a:spcAft>
              <a:buClr>
                <a:srgbClr val="222222"/>
              </a:buClr>
              <a:buSzPts val="1200"/>
              <a:buChar char="•"/>
              <a:defRPr sz="1200">
                <a:solidFill>
                  <a:srgbClr val="222222"/>
                </a:solidFill>
              </a:defRPr>
            </a:lvl8pPr>
            <a:lvl9pPr marL="4114800" lvl="8" indent="-304800" algn="l" rtl="0">
              <a:lnSpc>
                <a:spcPct val="100000"/>
              </a:lnSpc>
              <a:spcBef>
                <a:spcPts val="360"/>
              </a:spcBef>
              <a:spcAft>
                <a:spcPts val="0"/>
              </a:spcAft>
              <a:buClr>
                <a:srgbClr val="222222"/>
              </a:buClr>
              <a:buSzPts val="1200"/>
              <a:buChar char="•"/>
              <a:defRPr sz="1200">
                <a:solidFill>
                  <a:srgbClr val="222222"/>
                </a:solidFill>
              </a:defRPr>
            </a:lvl9pPr>
          </a:lstStyle>
          <a:p>
            <a:endParaRPr/>
          </a:p>
        </p:txBody>
      </p:sp>
      <p:pic>
        <p:nvPicPr>
          <p:cNvPr id="68" name="Google Shape;68;p16"/>
          <p:cNvPicPr preferRelativeResize="0"/>
          <p:nvPr/>
        </p:nvPicPr>
        <p:blipFill rotWithShape="1">
          <a:blip r:embed="rId2">
            <a:alphaModFix/>
          </a:blip>
          <a:srcRect r="20641"/>
          <a:stretch/>
        </p:blipFill>
        <p:spPr>
          <a:xfrm>
            <a:off x="7452324" y="188800"/>
            <a:ext cx="1146650" cy="6645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FFFFFF"/>
        </a:solidFill>
        <a:effectLst/>
      </p:bgPr>
    </p:bg>
    <p:spTree>
      <p:nvGrpSpPr>
        <p:cNvPr id="1" name="Shape 69"/>
        <p:cNvGrpSpPr/>
        <p:nvPr/>
      </p:nvGrpSpPr>
      <p:grpSpPr>
        <a:xfrm>
          <a:off x="0" y="0"/>
          <a:ext cx="0" cy="0"/>
          <a:chOff x="0" y="0"/>
          <a:chExt cx="0" cy="0"/>
        </a:xfrm>
      </p:grpSpPr>
      <p:sp>
        <p:nvSpPr>
          <p:cNvPr id="70" name="Google Shape;70;p17"/>
          <p:cNvSpPr/>
          <p:nvPr/>
        </p:nvSpPr>
        <p:spPr>
          <a:xfrm>
            <a:off x="-12844" y="870394"/>
            <a:ext cx="9156900" cy="427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17"/>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3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311007" y="1131590"/>
            <a:ext cx="8496300" cy="3394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rgbClr val="FFFFFF"/>
              </a:buClr>
              <a:buSzPts val="1800"/>
              <a:buFont typeface="Arial"/>
              <a:buChar char="•"/>
              <a:defRPr sz="1800">
                <a:solidFill>
                  <a:srgbClr val="FFFFFF"/>
                </a:solidFill>
              </a:defRPr>
            </a:lvl1pPr>
            <a:lvl2pPr marL="914400" lvl="1" indent="-317500" algn="l" rtl="0">
              <a:lnSpc>
                <a:spcPct val="100000"/>
              </a:lnSpc>
              <a:spcBef>
                <a:spcPts val="360"/>
              </a:spcBef>
              <a:spcAft>
                <a:spcPts val="0"/>
              </a:spcAft>
              <a:buClr>
                <a:srgbClr val="FFFFFF"/>
              </a:buClr>
              <a:buSzPts val="1400"/>
              <a:buChar char="–"/>
              <a:defRPr sz="1400">
                <a:solidFill>
                  <a:srgbClr val="FFFFFF"/>
                </a:solidFill>
              </a:defRPr>
            </a:lvl2pPr>
            <a:lvl3pPr marL="1371600" lvl="2" indent="-304800" algn="l" rtl="0">
              <a:lnSpc>
                <a:spcPct val="100000"/>
              </a:lnSpc>
              <a:spcBef>
                <a:spcPts val="360"/>
              </a:spcBef>
              <a:spcAft>
                <a:spcPts val="0"/>
              </a:spcAft>
              <a:buClr>
                <a:srgbClr val="FFFFFF"/>
              </a:buClr>
              <a:buSzPts val="1200"/>
              <a:buChar char="•"/>
              <a:defRPr sz="1200">
                <a:solidFill>
                  <a:srgbClr val="FFFFFF"/>
                </a:solidFill>
              </a:defRPr>
            </a:lvl3pPr>
            <a:lvl4pPr marL="1828800" lvl="3" indent="-304800" algn="l" rtl="0">
              <a:lnSpc>
                <a:spcPct val="100000"/>
              </a:lnSpc>
              <a:spcBef>
                <a:spcPts val="360"/>
              </a:spcBef>
              <a:spcAft>
                <a:spcPts val="0"/>
              </a:spcAft>
              <a:buClr>
                <a:srgbClr val="FFFFFF"/>
              </a:buClr>
              <a:buSzPts val="1200"/>
              <a:buChar char="–"/>
              <a:defRPr sz="1200">
                <a:solidFill>
                  <a:srgbClr val="FFFFFF"/>
                </a:solidFill>
              </a:defRPr>
            </a:lvl4pPr>
            <a:lvl5pPr marL="2286000" lvl="4" indent="-304800" algn="l" rtl="0">
              <a:lnSpc>
                <a:spcPct val="100000"/>
              </a:lnSpc>
              <a:spcBef>
                <a:spcPts val="360"/>
              </a:spcBef>
              <a:spcAft>
                <a:spcPts val="0"/>
              </a:spcAft>
              <a:buClr>
                <a:srgbClr val="FFFFFF"/>
              </a:buClr>
              <a:buSzPts val="1200"/>
              <a:buChar char="»"/>
              <a:defRPr sz="1200">
                <a:solidFill>
                  <a:srgbClr val="FFFFFF"/>
                </a:solidFill>
              </a:defRPr>
            </a:lvl5pPr>
            <a:lvl6pPr marL="2743200" lvl="5" indent="-342900" algn="l" rtl="0">
              <a:lnSpc>
                <a:spcPct val="100000"/>
              </a:lnSpc>
              <a:spcBef>
                <a:spcPts val="360"/>
              </a:spcBef>
              <a:spcAft>
                <a:spcPts val="0"/>
              </a:spcAft>
              <a:buClr>
                <a:schemeClr val="lt1"/>
              </a:buClr>
              <a:buSzPts val="1800"/>
              <a:buChar char="•"/>
              <a:defRPr/>
            </a:lvl6pPr>
            <a:lvl7pPr marL="3200400" lvl="6" indent="-342900" algn="l" rtl="0">
              <a:lnSpc>
                <a:spcPct val="100000"/>
              </a:lnSpc>
              <a:spcBef>
                <a:spcPts val="360"/>
              </a:spcBef>
              <a:spcAft>
                <a:spcPts val="0"/>
              </a:spcAft>
              <a:buClr>
                <a:schemeClr val="lt1"/>
              </a:buClr>
              <a:buSzPts val="1800"/>
              <a:buChar char="•"/>
              <a:defRPr/>
            </a:lvl7pPr>
            <a:lvl8pPr marL="3657600" lvl="7" indent="-342900" algn="l" rtl="0">
              <a:lnSpc>
                <a:spcPct val="100000"/>
              </a:lnSpc>
              <a:spcBef>
                <a:spcPts val="360"/>
              </a:spcBef>
              <a:spcAft>
                <a:spcPts val="0"/>
              </a:spcAft>
              <a:buClr>
                <a:schemeClr val="lt1"/>
              </a:buClr>
              <a:buSzPts val="1800"/>
              <a:buChar char="•"/>
              <a:defRPr/>
            </a:lvl8pPr>
            <a:lvl9pPr marL="4114800" lvl="8" indent="-342900" algn="l" rtl="0">
              <a:lnSpc>
                <a:spcPct val="100000"/>
              </a:lnSpc>
              <a:spcBef>
                <a:spcPts val="360"/>
              </a:spcBef>
              <a:spcAft>
                <a:spcPts val="0"/>
              </a:spcAft>
              <a:buClr>
                <a:schemeClr val="lt1"/>
              </a:buClr>
              <a:buSzPts val="1800"/>
              <a:buChar char="•"/>
              <a:defRPr/>
            </a:lvl9pPr>
          </a:lstStyle>
          <a:p>
            <a:endParaRPr/>
          </a:p>
        </p:txBody>
      </p:sp>
      <p:pic>
        <p:nvPicPr>
          <p:cNvPr id="73" name="Google Shape;73;p17"/>
          <p:cNvPicPr preferRelativeResize="0"/>
          <p:nvPr/>
        </p:nvPicPr>
        <p:blipFill rotWithShape="1">
          <a:blip r:embed="rId2">
            <a:alphaModFix/>
          </a:blip>
          <a:srcRect r="18606"/>
          <a:stretch/>
        </p:blipFill>
        <p:spPr>
          <a:xfrm>
            <a:off x="7351575" y="169700"/>
            <a:ext cx="1217625" cy="6881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36947" y="40481"/>
            <a:ext cx="6542700" cy="22563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SzPts val="33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a:off x="336947" y="2296716"/>
            <a:ext cx="6542700" cy="2527800"/>
          </a:xfrm>
          <a:prstGeom prst="rect">
            <a:avLst/>
          </a:prstGeom>
          <a:noFill/>
          <a:ln>
            <a:noFill/>
          </a:ln>
        </p:spPr>
        <p:txBody>
          <a:bodyPr spcFirstLastPara="1" wrap="square" lIns="34275" tIns="34275" rIns="34275" bIns="34275" anchor="t" anchorCtr="0">
            <a:noAutofit/>
          </a:bodyPr>
          <a:lstStyle>
            <a:lvl1pPr marL="457200" lvl="0" indent="-317500" algn="l" rtl="0">
              <a:lnSpc>
                <a:spcPct val="90000"/>
              </a:lnSpc>
              <a:spcBef>
                <a:spcPts val="800"/>
              </a:spcBef>
              <a:spcAft>
                <a:spcPts val="0"/>
              </a:spcAft>
              <a:buClr>
                <a:srgbClr val="000000"/>
              </a:buClr>
              <a:buSzPts val="1400"/>
              <a:buChar char="•"/>
              <a:defRPr/>
            </a:lvl1pPr>
            <a:lvl2pPr marL="914400" lvl="1" indent="-317500" algn="l" rtl="0">
              <a:lnSpc>
                <a:spcPct val="90000"/>
              </a:lnSpc>
              <a:spcBef>
                <a:spcPts val="800"/>
              </a:spcBef>
              <a:spcAft>
                <a:spcPts val="0"/>
              </a:spcAft>
              <a:buClr>
                <a:srgbClr val="000000"/>
              </a:buClr>
              <a:buSzPts val="1400"/>
              <a:buChar char="–"/>
              <a:defRPr/>
            </a:lvl2pPr>
            <a:lvl3pPr marL="1371600" lvl="2" indent="-317500" algn="l" rtl="0">
              <a:lnSpc>
                <a:spcPct val="90000"/>
              </a:lnSpc>
              <a:spcBef>
                <a:spcPts val="800"/>
              </a:spcBef>
              <a:spcAft>
                <a:spcPts val="0"/>
              </a:spcAft>
              <a:buClr>
                <a:srgbClr val="000000"/>
              </a:buClr>
              <a:buSzPts val="1400"/>
              <a:buChar char="•"/>
              <a:defRPr/>
            </a:lvl3pPr>
            <a:lvl4pPr marL="1828800" lvl="3" indent="-317500" algn="l" rtl="0">
              <a:lnSpc>
                <a:spcPct val="90000"/>
              </a:lnSpc>
              <a:spcBef>
                <a:spcPts val="800"/>
              </a:spcBef>
              <a:spcAft>
                <a:spcPts val="0"/>
              </a:spcAft>
              <a:buClr>
                <a:srgbClr val="000000"/>
              </a:buClr>
              <a:buSzPts val="1400"/>
              <a:buChar char="–"/>
              <a:defRPr/>
            </a:lvl4pPr>
            <a:lvl5pPr marL="2286000" lvl="4" indent="-317500" algn="l" rtl="0">
              <a:lnSpc>
                <a:spcPct val="90000"/>
              </a:lnSpc>
              <a:spcBef>
                <a:spcPts val="800"/>
              </a:spcBef>
              <a:spcAft>
                <a:spcPts val="0"/>
              </a:spcAft>
              <a:buClr>
                <a:srgbClr val="00000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79" name="Google Shape;79;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9"/>
          <p:cNvSpPr txBox="1">
            <a:spLocks noGrp="1"/>
          </p:cNvSpPr>
          <p:nvPr>
            <p:ph type="dt" idx="10"/>
          </p:nvPr>
        </p:nvSpPr>
        <p:spPr>
          <a:xfrm>
            <a:off x="628650" y="476728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1" name="Google Shape;81;p19"/>
          <p:cNvSpPr txBox="1">
            <a:spLocks noGrp="1"/>
          </p:cNvSpPr>
          <p:nvPr>
            <p:ph type="ftr" idx="11"/>
          </p:nvPr>
        </p:nvSpPr>
        <p:spPr>
          <a:xfrm>
            <a:off x="3028950" y="476728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2" name="Google Shape;82;p19"/>
          <p:cNvSpPr txBox="1">
            <a:spLocks noGrp="1"/>
          </p:cNvSpPr>
          <p:nvPr>
            <p:ph type="sldNum" idx="12"/>
          </p:nvPr>
        </p:nvSpPr>
        <p:spPr>
          <a:xfrm>
            <a:off x="6457950" y="4767281"/>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3">
  <p:cSld name="OBJECT_2">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85" name="Google Shape;85;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dt" idx="10"/>
          </p:nvPr>
        </p:nvSpPr>
        <p:spPr>
          <a:xfrm>
            <a:off x="628650" y="476728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 name="Google Shape;87;p20"/>
          <p:cNvSpPr txBox="1">
            <a:spLocks noGrp="1"/>
          </p:cNvSpPr>
          <p:nvPr>
            <p:ph type="ftr" idx="11"/>
          </p:nvPr>
        </p:nvSpPr>
        <p:spPr>
          <a:xfrm>
            <a:off x="3028950" y="476728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8" name="Google Shape;88;p20"/>
          <p:cNvSpPr txBox="1">
            <a:spLocks noGrp="1"/>
          </p:cNvSpPr>
          <p:nvPr>
            <p:ph type="sldNum" idx="12"/>
          </p:nvPr>
        </p:nvSpPr>
        <p:spPr>
          <a:xfrm>
            <a:off x="6457950" y="4767281"/>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4">
  <p:cSld name="OBJECT_3">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3" name="Google Shape;9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4" name="Google Shape;9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5">
  <p:cSld name="OBJECT_4">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7" name="Google Shape;97;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22"/>
          <p:cNvSpPr txBox="1">
            <a:spLocks noGrp="1"/>
          </p:cNvSpPr>
          <p:nvPr>
            <p:ph type="dt" idx="10"/>
          </p:nvPr>
        </p:nvSpPr>
        <p:spPr>
          <a:xfrm>
            <a:off x="628650" y="476732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9" name="Google Shape;99;p22"/>
          <p:cNvSpPr txBox="1">
            <a:spLocks noGrp="1"/>
          </p:cNvSpPr>
          <p:nvPr>
            <p:ph type="ftr" idx="11"/>
          </p:nvPr>
        </p:nvSpPr>
        <p:spPr>
          <a:xfrm>
            <a:off x="3028950" y="476732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0" name="Google Shape;100;p22"/>
          <p:cNvSpPr txBox="1">
            <a:spLocks noGrp="1"/>
          </p:cNvSpPr>
          <p:nvPr>
            <p:ph type="sldNum" idx="12"/>
          </p:nvPr>
        </p:nvSpPr>
        <p:spPr>
          <a:xfrm>
            <a:off x="6457950" y="4767321"/>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98989"/>
                </a:solidFill>
                <a:latin typeface="Calibri"/>
                <a:ea typeface="Calibri"/>
                <a:cs typeface="Calibri"/>
                <a:sym typeface="Calibri"/>
              </a:defRPr>
            </a:lvl1pPr>
            <a:lvl2pPr marL="0" marR="0" lvl="1" indent="0" algn="r" rtl="0">
              <a:spcBef>
                <a:spcPts val="0"/>
              </a:spcBef>
              <a:buNone/>
              <a:defRPr sz="900">
                <a:solidFill>
                  <a:srgbClr val="898989"/>
                </a:solidFill>
                <a:latin typeface="Calibri"/>
                <a:ea typeface="Calibri"/>
                <a:cs typeface="Calibri"/>
                <a:sym typeface="Calibri"/>
              </a:defRPr>
            </a:lvl2pPr>
            <a:lvl3pPr marL="0" marR="0" lvl="2" indent="0" algn="r" rtl="0">
              <a:spcBef>
                <a:spcPts val="0"/>
              </a:spcBef>
              <a:buNone/>
              <a:defRPr sz="900">
                <a:solidFill>
                  <a:srgbClr val="898989"/>
                </a:solidFill>
                <a:latin typeface="Calibri"/>
                <a:ea typeface="Calibri"/>
                <a:cs typeface="Calibri"/>
                <a:sym typeface="Calibri"/>
              </a:defRPr>
            </a:lvl3pPr>
            <a:lvl4pPr marL="0" marR="0" lvl="3" indent="0" algn="r" rtl="0">
              <a:spcBef>
                <a:spcPts val="0"/>
              </a:spcBef>
              <a:buNone/>
              <a:defRPr sz="900">
                <a:solidFill>
                  <a:srgbClr val="898989"/>
                </a:solidFill>
                <a:latin typeface="Calibri"/>
                <a:ea typeface="Calibri"/>
                <a:cs typeface="Calibri"/>
                <a:sym typeface="Calibri"/>
              </a:defRPr>
            </a:lvl4pPr>
            <a:lvl5pPr marL="0" marR="0" lvl="4" indent="0" algn="r" rtl="0">
              <a:spcBef>
                <a:spcPts val="0"/>
              </a:spcBef>
              <a:buNone/>
              <a:defRPr sz="900">
                <a:solidFill>
                  <a:srgbClr val="898989"/>
                </a:solidFill>
                <a:latin typeface="Calibri"/>
                <a:ea typeface="Calibri"/>
                <a:cs typeface="Calibri"/>
                <a:sym typeface="Calibri"/>
              </a:defRPr>
            </a:lvl5pPr>
            <a:lvl6pPr marL="0" marR="0" lvl="5" indent="0" algn="r" rtl="0">
              <a:spcBef>
                <a:spcPts val="0"/>
              </a:spcBef>
              <a:buNone/>
              <a:defRPr sz="900">
                <a:solidFill>
                  <a:srgbClr val="898989"/>
                </a:solidFill>
                <a:latin typeface="Calibri"/>
                <a:ea typeface="Calibri"/>
                <a:cs typeface="Calibri"/>
                <a:sym typeface="Calibri"/>
              </a:defRPr>
            </a:lvl6pPr>
            <a:lvl7pPr marL="0" marR="0" lvl="6" indent="0" algn="r" rtl="0">
              <a:spcBef>
                <a:spcPts val="0"/>
              </a:spcBef>
              <a:buNone/>
              <a:defRPr sz="900">
                <a:solidFill>
                  <a:srgbClr val="898989"/>
                </a:solidFill>
                <a:latin typeface="Calibri"/>
                <a:ea typeface="Calibri"/>
                <a:cs typeface="Calibri"/>
                <a:sym typeface="Calibri"/>
              </a:defRPr>
            </a:lvl7pPr>
            <a:lvl8pPr marL="0" marR="0" lvl="7" indent="0" algn="r" rtl="0">
              <a:spcBef>
                <a:spcPts val="0"/>
              </a:spcBef>
              <a:buNone/>
              <a:defRPr sz="900">
                <a:solidFill>
                  <a:srgbClr val="898989"/>
                </a:solidFill>
                <a:latin typeface="Calibri"/>
                <a:ea typeface="Calibri"/>
                <a:cs typeface="Calibri"/>
                <a:sym typeface="Calibri"/>
              </a:defRPr>
            </a:lvl8pPr>
            <a:lvl9pPr marL="0" marR="0" lvl="8" indent="0" algn="r" rtl="0">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6">
  <p:cSld name="OBJECT_5">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03" name="Google Shape;103;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p23"/>
          <p:cNvSpPr txBox="1">
            <a:spLocks noGrp="1"/>
          </p:cNvSpPr>
          <p:nvPr>
            <p:ph type="dt" idx="10"/>
          </p:nvPr>
        </p:nvSpPr>
        <p:spPr>
          <a:xfrm>
            <a:off x="628650" y="476732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5" name="Google Shape;105;p23"/>
          <p:cNvSpPr txBox="1">
            <a:spLocks noGrp="1"/>
          </p:cNvSpPr>
          <p:nvPr>
            <p:ph type="ftr" idx="11"/>
          </p:nvPr>
        </p:nvSpPr>
        <p:spPr>
          <a:xfrm>
            <a:off x="3028950" y="476732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6" name="Google Shape;106;p23"/>
          <p:cNvSpPr txBox="1">
            <a:spLocks noGrp="1"/>
          </p:cNvSpPr>
          <p:nvPr>
            <p:ph type="sldNum" idx="12"/>
          </p:nvPr>
        </p:nvSpPr>
        <p:spPr>
          <a:xfrm>
            <a:off x="6457950" y="4767321"/>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7">
  <p:cSld name="OBJECT_6">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09" name="Google Shape;109;p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1" name="Google Shape;111;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atin typeface="Calibri"/>
                <a:ea typeface="Calibri"/>
                <a:cs typeface="Calibri"/>
                <a:sym typeface="Calibri"/>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2" name="Google Shape;112;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25"/>
          <p:cNvSpPr txBox="1">
            <a:spLocks noGrp="1"/>
          </p:cNvSpPr>
          <p:nvPr>
            <p:ph type="ctrTitle"/>
          </p:nvPr>
        </p:nvSpPr>
        <p:spPr>
          <a:xfrm>
            <a:off x="685800" y="1597820"/>
            <a:ext cx="7772400" cy="11025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5"/>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rmAutofit/>
          </a:bodyPr>
          <a:lstStyle>
            <a:lvl1pPr lvl="0" algn="ctr" rtl="0">
              <a:spcBef>
                <a:spcPts val="500"/>
              </a:spcBef>
              <a:spcAft>
                <a:spcPts val="0"/>
              </a:spcAft>
              <a:buClr>
                <a:srgbClr val="888888"/>
              </a:buClr>
              <a:buSzPts val="2400"/>
              <a:buNone/>
              <a:defRPr>
                <a:solidFill>
                  <a:srgbClr val="888888"/>
                </a:solidFill>
              </a:defRPr>
            </a:lvl1pPr>
            <a:lvl2pPr lvl="1" algn="ctr" rtl="0">
              <a:spcBef>
                <a:spcPts val="400"/>
              </a:spcBef>
              <a:spcAft>
                <a:spcPts val="0"/>
              </a:spcAft>
              <a:buClr>
                <a:srgbClr val="888888"/>
              </a:buClr>
              <a:buSzPts val="2100"/>
              <a:buNone/>
              <a:defRPr>
                <a:solidFill>
                  <a:srgbClr val="888888"/>
                </a:solidFill>
              </a:defRPr>
            </a:lvl2pPr>
            <a:lvl3pPr lvl="2" algn="ctr" rtl="0">
              <a:spcBef>
                <a:spcPts val="40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sp>
        <p:nvSpPr>
          <p:cNvPr id="116" name="Google Shape;116;p2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7" name="Google Shape;117;p2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8" name="Google Shape;118;p2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8">
  <p:cSld name="OBJECT_7">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22" name="Google Shape;122;p2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3" name="Google Shape;123;p2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4" name="Google Shape;124;p2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Title Slide">
  <p:cSld name="12_Title Slide">
    <p:bg>
      <p:bgPr>
        <a:gradFill>
          <a:gsLst>
            <a:gs pos="0">
              <a:schemeClr val="dk1"/>
            </a:gs>
            <a:gs pos="100000">
              <a:schemeClr val="dk1"/>
            </a:gs>
          </a:gsLst>
          <a:lin ang="8100019" scaled="0"/>
        </a:gradFill>
        <a:effectLst/>
      </p:bgPr>
    </p:bg>
    <p:spTree>
      <p:nvGrpSpPr>
        <p:cNvPr id="1" name="Shape 135"/>
        <p:cNvGrpSpPr/>
        <p:nvPr/>
      </p:nvGrpSpPr>
      <p:grpSpPr>
        <a:xfrm>
          <a:off x="0" y="0"/>
          <a:ext cx="0" cy="0"/>
          <a:chOff x="0" y="0"/>
          <a:chExt cx="0" cy="0"/>
        </a:xfrm>
      </p:grpSpPr>
      <p:sp>
        <p:nvSpPr>
          <p:cNvPr id="136" name="Google Shape;136;p29"/>
          <p:cNvSpPr/>
          <p:nvPr/>
        </p:nvSpPr>
        <p:spPr>
          <a:xfrm>
            <a:off x="-36512" y="4358647"/>
            <a:ext cx="9200400" cy="792000"/>
          </a:xfrm>
          <a:prstGeom prst="rect">
            <a:avLst/>
          </a:prstGeom>
          <a:solidFill>
            <a:srgbClr val="FFFFFF"/>
          </a:soli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37" name="Google Shape;137;p29"/>
          <p:cNvSpPr txBox="1">
            <a:spLocks noGrp="1"/>
          </p:cNvSpPr>
          <p:nvPr>
            <p:ph type="body" idx="1"/>
          </p:nvPr>
        </p:nvSpPr>
        <p:spPr>
          <a:xfrm>
            <a:off x="1224056" y="1707654"/>
            <a:ext cx="6660300" cy="483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003087"/>
              </a:buClr>
              <a:buSzPts val="4100"/>
              <a:buNone/>
              <a:defRPr sz="4100" b="1">
                <a:solidFill>
                  <a:srgbClr val="003087"/>
                </a:solidFill>
                <a:latin typeface="Arial"/>
                <a:ea typeface="Arial"/>
                <a:cs typeface="Arial"/>
                <a:sym typeface="Aria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sp>
        <p:nvSpPr>
          <p:cNvPr id="138" name="Google Shape;138;p29"/>
          <p:cNvSpPr txBox="1">
            <a:spLocks noGrp="1"/>
          </p:cNvSpPr>
          <p:nvPr>
            <p:ph type="body" idx="2"/>
          </p:nvPr>
        </p:nvSpPr>
        <p:spPr>
          <a:xfrm>
            <a:off x="1209725" y="2487237"/>
            <a:ext cx="6660300" cy="44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rgbClr val="FFFFFF"/>
              </a:buClr>
              <a:buSzPts val="2200"/>
              <a:buNone/>
              <a:defRPr sz="2200" b="1">
                <a:solidFill>
                  <a:srgbClr val="FFFFFF"/>
                </a:solidFil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sp>
        <p:nvSpPr>
          <p:cNvPr id="139" name="Google Shape;139;p29"/>
          <p:cNvSpPr txBox="1">
            <a:spLocks noGrp="1"/>
          </p:cNvSpPr>
          <p:nvPr>
            <p:ph type="body" idx="3"/>
          </p:nvPr>
        </p:nvSpPr>
        <p:spPr>
          <a:xfrm>
            <a:off x="4644008" y="4464000"/>
            <a:ext cx="3924000" cy="5400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300"/>
              </a:spcBef>
              <a:spcAft>
                <a:spcPts val="0"/>
              </a:spcAft>
              <a:buClr>
                <a:srgbClr val="003087"/>
              </a:buClr>
              <a:buSzPts val="1600"/>
              <a:buNone/>
              <a:defRPr sz="1600" b="1">
                <a:solidFill>
                  <a:srgbClr val="003087"/>
                </a:solidFil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pic>
        <p:nvPicPr>
          <p:cNvPr id="140" name="Google Shape;140;p29"/>
          <p:cNvPicPr preferRelativeResize="0"/>
          <p:nvPr/>
        </p:nvPicPr>
        <p:blipFill rotWithShape="1">
          <a:blip r:embed="rId2">
            <a:alphaModFix/>
          </a:blip>
          <a:srcRect/>
          <a:stretch/>
        </p:blipFill>
        <p:spPr>
          <a:xfrm>
            <a:off x="7452320" y="195486"/>
            <a:ext cx="1346347" cy="61932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41"/>
        <p:cNvGrpSpPr/>
        <p:nvPr/>
      </p:nvGrpSpPr>
      <p:grpSpPr>
        <a:xfrm>
          <a:off x="0" y="0"/>
          <a:ext cx="0" cy="0"/>
          <a:chOff x="0" y="0"/>
          <a:chExt cx="0" cy="0"/>
        </a:xfrm>
      </p:grpSpPr>
      <p:sp>
        <p:nvSpPr>
          <p:cNvPr id="142" name="Google Shape;142;p30"/>
          <p:cNvSpPr/>
          <p:nvPr/>
        </p:nvSpPr>
        <p:spPr>
          <a:xfrm>
            <a:off x="-12844" y="870394"/>
            <a:ext cx="9156900" cy="4365600"/>
          </a:xfrm>
          <a:prstGeom prst="rect">
            <a:avLst/>
          </a:prstGeom>
          <a:solidFill>
            <a:srgbClr val="FFFFFF"/>
          </a:soli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43" name="Google Shape;143;p30"/>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100"/>
              <a:buFont typeface="Arial"/>
              <a:buNone/>
              <a:defRPr sz="3100" b="1">
                <a:solidFill>
                  <a:srgbClr val="FFFFFF"/>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4" name="Google Shape;144;p30"/>
          <p:cNvSpPr txBox="1">
            <a:spLocks noGrp="1"/>
          </p:cNvSpPr>
          <p:nvPr>
            <p:ph type="body" idx="1"/>
          </p:nvPr>
        </p:nvSpPr>
        <p:spPr>
          <a:xfrm>
            <a:off x="311007" y="1131590"/>
            <a:ext cx="8496300" cy="3394200"/>
          </a:xfrm>
          <a:prstGeom prst="rect">
            <a:avLst/>
          </a:prstGeom>
          <a:noFill/>
          <a:ln>
            <a:noFill/>
          </a:ln>
        </p:spPr>
        <p:txBody>
          <a:bodyPr spcFirstLastPara="1" wrap="square" lIns="94800" tIns="47375" rIns="94800" bIns="47375" anchor="t" anchorCtr="0">
            <a:noAutofit/>
          </a:bodyPr>
          <a:lstStyle>
            <a:lvl1pPr marL="457200" marR="0" lvl="0" indent="-349250" algn="l" rtl="0">
              <a:lnSpc>
                <a:spcPct val="100000"/>
              </a:lnSpc>
              <a:spcBef>
                <a:spcPts val="0"/>
              </a:spcBef>
              <a:spcAft>
                <a:spcPts val="0"/>
              </a:spcAft>
              <a:buClr>
                <a:schemeClr val="dk1"/>
              </a:buClr>
              <a:buSzPts val="1900"/>
              <a:buFont typeface="Arial"/>
              <a:buChar char="•"/>
              <a:defRPr sz="1900">
                <a:solidFill>
                  <a:schemeClr val="dk1"/>
                </a:solidFil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pic>
        <p:nvPicPr>
          <p:cNvPr id="145" name="Google Shape;145;p30"/>
          <p:cNvPicPr preferRelativeResize="0"/>
          <p:nvPr/>
        </p:nvPicPr>
        <p:blipFill rotWithShape="1">
          <a:blip r:embed="rId2">
            <a:alphaModFix/>
          </a:blip>
          <a:srcRect/>
          <a:stretch/>
        </p:blipFill>
        <p:spPr>
          <a:xfrm>
            <a:off x="7452320" y="188792"/>
            <a:ext cx="1300389" cy="59807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FFFFFF"/>
        </a:solidFill>
        <a:effectLst/>
      </p:bgPr>
    </p:bg>
    <p:spTree>
      <p:nvGrpSpPr>
        <p:cNvPr id="1" name="Shape 146"/>
        <p:cNvGrpSpPr/>
        <p:nvPr/>
      </p:nvGrpSpPr>
      <p:grpSpPr>
        <a:xfrm>
          <a:off x="0" y="0"/>
          <a:ext cx="0" cy="0"/>
          <a:chOff x="0" y="0"/>
          <a:chExt cx="0" cy="0"/>
        </a:xfrm>
      </p:grpSpPr>
      <p:sp>
        <p:nvSpPr>
          <p:cNvPr id="147" name="Google Shape;147;p31"/>
          <p:cNvSpPr/>
          <p:nvPr/>
        </p:nvSpPr>
        <p:spPr>
          <a:xfrm>
            <a:off x="4644008" y="0"/>
            <a:ext cx="4509000" cy="5143500"/>
          </a:xfrm>
          <a:prstGeom prst="rect">
            <a:avLst/>
          </a:prstGeom>
          <a:solidFill>
            <a:schemeClr val="dk1"/>
          </a:soli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48" name="Google Shape;148;p31"/>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100"/>
              <a:buFont typeface="Arial"/>
              <a:buNone/>
              <a:defRPr sz="3100" b="1">
                <a:solidFill>
                  <a:srgbClr val="FFFFFF"/>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9" name="Google Shape;149;p31"/>
          <p:cNvSpPr txBox="1">
            <a:spLocks noGrp="1"/>
          </p:cNvSpPr>
          <p:nvPr>
            <p:ph type="body" idx="1"/>
          </p:nvPr>
        </p:nvSpPr>
        <p:spPr>
          <a:xfrm>
            <a:off x="467544" y="1131590"/>
            <a:ext cx="4032300" cy="3384600"/>
          </a:xfrm>
          <a:prstGeom prst="rect">
            <a:avLst/>
          </a:prstGeom>
          <a:noFill/>
          <a:ln>
            <a:noFill/>
          </a:ln>
        </p:spPr>
        <p:txBody>
          <a:bodyPr spcFirstLastPara="1" wrap="square" lIns="94800" tIns="47375" rIns="94800" bIns="47375" anchor="t" anchorCtr="0">
            <a:noAutofit/>
          </a:bodyPr>
          <a:lstStyle>
            <a:lvl1pPr marL="457200" marR="0" lvl="0" indent="-349250" algn="l" rtl="0">
              <a:lnSpc>
                <a:spcPct val="100000"/>
              </a:lnSpc>
              <a:spcBef>
                <a:spcPts val="0"/>
              </a:spcBef>
              <a:spcAft>
                <a:spcPts val="0"/>
              </a:spcAft>
              <a:buClr>
                <a:schemeClr val="accent1"/>
              </a:buClr>
              <a:buSzPts val="1900"/>
              <a:buFont typeface="Arial"/>
              <a:buChar char="•"/>
              <a:defRPr sz="1900">
                <a:solidFill>
                  <a:schemeClr val="accent1"/>
                </a:solidFil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pic>
        <p:nvPicPr>
          <p:cNvPr id="150" name="Google Shape;150;p31"/>
          <p:cNvPicPr preferRelativeResize="0"/>
          <p:nvPr/>
        </p:nvPicPr>
        <p:blipFill rotWithShape="1">
          <a:blip r:embed="rId2">
            <a:alphaModFix/>
          </a:blip>
          <a:srcRect/>
          <a:stretch/>
        </p:blipFill>
        <p:spPr>
          <a:xfrm>
            <a:off x="7452320" y="195486"/>
            <a:ext cx="1346347" cy="619320"/>
          </a:xfrm>
          <a:prstGeom prst="rect">
            <a:avLst/>
          </a:prstGeom>
          <a:noFill/>
          <a:ln>
            <a:noFill/>
          </a:ln>
        </p:spPr>
      </p:pic>
      <p:sp>
        <p:nvSpPr>
          <p:cNvPr id="151" name="Google Shape;151;p31"/>
          <p:cNvSpPr txBox="1">
            <a:spLocks noGrp="1"/>
          </p:cNvSpPr>
          <p:nvPr>
            <p:ph type="sldNum" idx="12"/>
          </p:nvPr>
        </p:nvSpPr>
        <p:spPr>
          <a:xfrm>
            <a:off x="8556784" y="4749851"/>
            <a:ext cx="548700" cy="393600"/>
          </a:xfrm>
          <a:prstGeom prst="rect">
            <a:avLst/>
          </a:prstGeom>
          <a:noFill/>
          <a:ln>
            <a:noFill/>
          </a:ln>
        </p:spPr>
        <p:txBody>
          <a:bodyPr spcFirstLastPara="1" wrap="square" lIns="94800" tIns="47375" rIns="94800" bIns="47375"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FFFFFF"/>
        </a:solidFill>
        <a:effectLst/>
      </p:bgPr>
    </p:bg>
    <p:spTree>
      <p:nvGrpSpPr>
        <p:cNvPr id="1" name="Shape 152"/>
        <p:cNvGrpSpPr/>
        <p:nvPr/>
      </p:nvGrpSpPr>
      <p:grpSpPr>
        <a:xfrm>
          <a:off x="0" y="0"/>
          <a:ext cx="0" cy="0"/>
          <a:chOff x="0" y="0"/>
          <a:chExt cx="0" cy="0"/>
        </a:xfrm>
      </p:grpSpPr>
      <p:sp>
        <p:nvSpPr>
          <p:cNvPr id="153" name="Google Shape;153;p32"/>
          <p:cNvSpPr/>
          <p:nvPr/>
        </p:nvSpPr>
        <p:spPr>
          <a:xfrm>
            <a:off x="4788024" y="0"/>
            <a:ext cx="4356000" cy="5143500"/>
          </a:xfrm>
          <a:prstGeom prst="rect">
            <a:avLst/>
          </a:prstGeom>
          <a:solidFill>
            <a:schemeClr val="lt1"/>
          </a:soli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54" name="Google Shape;154;p32"/>
          <p:cNvSpPr txBox="1">
            <a:spLocks noGrp="1"/>
          </p:cNvSpPr>
          <p:nvPr>
            <p:ph type="sldNum" idx="12"/>
          </p:nvPr>
        </p:nvSpPr>
        <p:spPr>
          <a:xfrm>
            <a:off x="6300192" y="4731990"/>
            <a:ext cx="2133600" cy="273900"/>
          </a:xfrm>
          <a:prstGeom prst="rect">
            <a:avLst/>
          </a:prstGeom>
          <a:noFill/>
          <a:ln>
            <a:noFill/>
          </a:ln>
        </p:spPr>
        <p:txBody>
          <a:bodyPr spcFirstLastPara="1" wrap="square" lIns="94800" tIns="47375" rIns="94800" bIns="473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5" name="Google Shape;155;p32"/>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100"/>
              <a:buFont typeface="Arial"/>
              <a:buNone/>
              <a:defRPr sz="3100" b="1">
                <a:solidFill>
                  <a:srgbClr val="FFFFFF"/>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56" name="Google Shape;156;p32"/>
          <p:cNvSpPr txBox="1">
            <a:spLocks noGrp="1"/>
          </p:cNvSpPr>
          <p:nvPr>
            <p:ph type="body" idx="1"/>
          </p:nvPr>
        </p:nvSpPr>
        <p:spPr>
          <a:xfrm>
            <a:off x="468313" y="1131888"/>
            <a:ext cx="4032300" cy="3384600"/>
          </a:xfrm>
          <a:prstGeom prst="rect">
            <a:avLst/>
          </a:prstGeom>
          <a:noFill/>
          <a:ln>
            <a:noFill/>
          </a:ln>
        </p:spPr>
        <p:txBody>
          <a:bodyPr spcFirstLastPara="1" wrap="square" lIns="94800" tIns="47375" rIns="94800" bIns="47375" anchor="t" anchorCtr="0">
            <a:noAutofit/>
          </a:bodyPr>
          <a:lstStyle>
            <a:lvl1pPr marL="457200" marR="0" lvl="0" indent="-349250" algn="l" rtl="0">
              <a:lnSpc>
                <a:spcPct val="100000"/>
              </a:lnSpc>
              <a:spcBef>
                <a:spcPts val="0"/>
              </a:spcBef>
              <a:spcAft>
                <a:spcPts val="0"/>
              </a:spcAft>
              <a:buClr>
                <a:schemeClr val="dk1"/>
              </a:buClr>
              <a:buSzPts val="1900"/>
              <a:buFont typeface="Arial"/>
              <a:buChar char="•"/>
              <a:defRPr sz="1900">
                <a:solidFill>
                  <a:schemeClr val="dk1"/>
                </a:solidFil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157"/>
        <p:cNvGrpSpPr/>
        <p:nvPr/>
      </p:nvGrpSpPr>
      <p:grpSpPr>
        <a:xfrm>
          <a:off x="0" y="0"/>
          <a:ext cx="0" cy="0"/>
          <a:chOff x="0" y="0"/>
          <a:chExt cx="0" cy="0"/>
        </a:xfrm>
      </p:grpSpPr>
      <p:sp>
        <p:nvSpPr>
          <p:cNvPr id="158" name="Google Shape;158;p33"/>
          <p:cNvSpPr/>
          <p:nvPr/>
        </p:nvSpPr>
        <p:spPr>
          <a:xfrm>
            <a:off x="4754880" y="0"/>
            <a:ext cx="4389000" cy="5163900"/>
          </a:xfrm>
          <a:prstGeom prst="rect">
            <a:avLst/>
          </a:prstGeom>
          <a:solidFill>
            <a:srgbClr val="FFFFFF"/>
          </a:soli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59" name="Google Shape;159;p33"/>
          <p:cNvSpPr txBox="1">
            <a:spLocks noGrp="1"/>
          </p:cNvSpPr>
          <p:nvPr>
            <p:ph type="sldNum" idx="12"/>
          </p:nvPr>
        </p:nvSpPr>
        <p:spPr>
          <a:xfrm>
            <a:off x="6300192" y="4731990"/>
            <a:ext cx="2133600" cy="273900"/>
          </a:xfrm>
          <a:prstGeom prst="rect">
            <a:avLst/>
          </a:prstGeom>
          <a:noFill/>
          <a:ln>
            <a:noFill/>
          </a:ln>
        </p:spPr>
        <p:txBody>
          <a:bodyPr spcFirstLastPara="1" wrap="square" lIns="94800" tIns="47375" rIns="94800" bIns="473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0" name="Google Shape;160;p33"/>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100"/>
              <a:buFont typeface="Arial"/>
              <a:buNone/>
              <a:defRPr sz="3100" b="1">
                <a:solidFill>
                  <a:srgbClr val="FFFFFF"/>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61" name="Google Shape;161;p33"/>
          <p:cNvSpPr txBox="1">
            <a:spLocks noGrp="1"/>
          </p:cNvSpPr>
          <p:nvPr>
            <p:ph type="body" idx="1"/>
          </p:nvPr>
        </p:nvSpPr>
        <p:spPr>
          <a:xfrm>
            <a:off x="467544" y="1131590"/>
            <a:ext cx="4032300" cy="3384600"/>
          </a:xfrm>
          <a:prstGeom prst="rect">
            <a:avLst/>
          </a:prstGeom>
          <a:noFill/>
          <a:ln>
            <a:noFill/>
          </a:ln>
        </p:spPr>
        <p:txBody>
          <a:bodyPr spcFirstLastPara="1" wrap="square" lIns="94800" tIns="47375" rIns="94800" bIns="47375" anchor="t" anchorCtr="0">
            <a:noAutofit/>
          </a:bodyPr>
          <a:lstStyle>
            <a:lvl1pPr marL="457200" marR="0" lvl="0" indent="-349250" algn="l" rtl="0">
              <a:lnSpc>
                <a:spcPct val="100000"/>
              </a:lnSpc>
              <a:spcBef>
                <a:spcPts val="0"/>
              </a:spcBef>
              <a:spcAft>
                <a:spcPts val="0"/>
              </a:spcAft>
              <a:buClr>
                <a:srgbClr val="FFFFFF"/>
              </a:buClr>
              <a:buSzPts val="1900"/>
              <a:buFont typeface="Arial"/>
              <a:buChar char="•"/>
              <a:defRPr sz="1900">
                <a:solidFill>
                  <a:srgbClr val="FFFFFF"/>
                </a:solidFil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pic>
        <p:nvPicPr>
          <p:cNvPr id="162" name="Google Shape;162;p33"/>
          <p:cNvPicPr preferRelativeResize="0"/>
          <p:nvPr/>
        </p:nvPicPr>
        <p:blipFill rotWithShape="1">
          <a:blip r:embed="rId2">
            <a:alphaModFix/>
          </a:blip>
          <a:srcRect/>
          <a:stretch/>
        </p:blipFill>
        <p:spPr>
          <a:xfrm>
            <a:off x="7452320" y="195486"/>
            <a:ext cx="1346347" cy="6193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FFFFFF"/>
        </a:solidFill>
        <a:effectLst/>
      </p:bgPr>
    </p:bg>
    <p:spTree>
      <p:nvGrpSpPr>
        <p:cNvPr id="1" name="Shape 163"/>
        <p:cNvGrpSpPr/>
        <p:nvPr/>
      </p:nvGrpSpPr>
      <p:grpSpPr>
        <a:xfrm>
          <a:off x="0" y="0"/>
          <a:ext cx="0" cy="0"/>
          <a:chOff x="0" y="0"/>
          <a:chExt cx="0" cy="0"/>
        </a:xfrm>
      </p:grpSpPr>
      <p:sp>
        <p:nvSpPr>
          <p:cNvPr id="164" name="Google Shape;164;p34"/>
          <p:cNvSpPr/>
          <p:nvPr/>
        </p:nvSpPr>
        <p:spPr>
          <a:xfrm>
            <a:off x="-12844" y="870394"/>
            <a:ext cx="9156900" cy="4273200"/>
          </a:xfrm>
          <a:prstGeom prst="rect">
            <a:avLst/>
          </a:prstGeom>
          <a:solidFill>
            <a:schemeClr val="lt1"/>
          </a:soli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65" name="Google Shape;165;p34"/>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100"/>
              <a:buFont typeface="Arial"/>
              <a:buNone/>
              <a:defRPr sz="3100" b="1">
                <a:solidFill>
                  <a:srgbClr val="FFFFFF"/>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66" name="Google Shape;166;p34"/>
          <p:cNvSpPr txBox="1">
            <a:spLocks noGrp="1"/>
          </p:cNvSpPr>
          <p:nvPr>
            <p:ph type="body" idx="1"/>
          </p:nvPr>
        </p:nvSpPr>
        <p:spPr>
          <a:xfrm>
            <a:off x="311007" y="1131590"/>
            <a:ext cx="8496300" cy="3394200"/>
          </a:xfrm>
          <a:prstGeom prst="rect">
            <a:avLst/>
          </a:prstGeom>
          <a:noFill/>
          <a:ln>
            <a:noFill/>
          </a:ln>
        </p:spPr>
        <p:txBody>
          <a:bodyPr spcFirstLastPara="1" wrap="square" lIns="94800" tIns="47375" rIns="94800" bIns="47375" anchor="t" anchorCtr="0">
            <a:noAutofit/>
          </a:bodyPr>
          <a:lstStyle>
            <a:lvl1pPr marL="457200" marR="0" lvl="0" indent="-349250" algn="l" rtl="0">
              <a:lnSpc>
                <a:spcPct val="100000"/>
              </a:lnSpc>
              <a:spcBef>
                <a:spcPts val="0"/>
              </a:spcBef>
              <a:spcAft>
                <a:spcPts val="0"/>
              </a:spcAft>
              <a:buClr>
                <a:srgbClr val="FFFFFF"/>
              </a:buClr>
              <a:buSzPts val="1900"/>
              <a:buFont typeface="Arial"/>
              <a:buChar char="•"/>
              <a:defRPr sz="1900">
                <a:solidFill>
                  <a:srgbClr val="FFFFFF"/>
                </a:solidFill>
              </a:defRPr>
            </a:lvl1pPr>
            <a:lvl2pPr marL="914400" lvl="1" indent="-349250" algn="l" rtl="0">
              <a:lnSpc>
                <a:spcPct val="100000"/>
              </a:lnSpc>
              <a:spcBef>
                <a:spcPts val="400"/>
              </a:spcBef>
              <a:spcAft>
                <a:spcPts val="0"/>
              </a:spcAft>
              <a:buClr>
                <a:schemeClr val="accent1"/>
              </a:buClr>
              <a:buSzPts val="1900"/>
              <a:buChar char="–"/>
              <a:defRPr/>
            </a:lvl2pPr>
            <a:lvl3pPr marL="1371600" lvl="2" indent="-349250" algn="l" rtl="0">
              <a:lnSpc>
                <a:spcPct val="100000"/>
              </a:lnSpc>
              <a:spcBef>
                <a:spcPts val="400"/>
              </a:spcBef>
              <a:spcAft>
                <a:spcPts val="0"/>
              </a:spcAft>
              <a:buClr>
                <a:schemeClr val="accent1"/>
              </a:buClr>
              <a:buSzPts val="1900"/>
              <a:buChar char="•"/>
              <a:defRPr/>
            </a:lvl3pPr>
            <a:lvl4pPr marL="1828800" lvl="3" indent="-349250" algn="l" rtl="0">
              <a:lnSpc>
                <a:spcPct val="100000"/>
              </a:lnSpc>
              <a:spcBef>
                <a:spcPts val="400"/>
              </a:spcBef>
              <a:spcAft>
                <a:spcPts val="0"/>
              </a:spcAft>
              <a:buClr>
                <a:schemeClr val="accent1"/>
              </a:buClr>
              <a:buSzPts val="1900"/>
              <a:buChar char="–"/>
              <a:defRPr/>
            </a:lvl4pPr>
            <a:lvl5pPr marL="2286000" lvl="4" indent="-349250" algn="l" rtl="0">
              <a:lnSpc>
                <a:spcPct val="100000"/>
              </a:lnSpc>
              <a:spcBef>
                <a:spcPts val="400"/>
              </a:spcBef>
              <a:spcAft>
                <a:spcPts val="0"/>
              </a:spcAft>
              <a:buClr>
                <a:schemeClr val="accent1"/>
              </a:buClr>
              <a:buSzPts val="1900"/>
              <a:buChar char="»"/>
              <a:defRPr/>
            </a:lvl5pPr>
            <a:lvl6pPr marL="2743200" lvl="5" indent="-349250" algn="l" rtl="0">
              <a:lnSpc>
                <a:spcPct val="100000"/>
              </a:lnSpc>
              <a:spcBef>
                <a:spcPts val="400"/>
              </a:spcBef>
              <a:spcAft>
                <a:spcPts val="0"/>
              </a:spcAft>
              <a:buClr>
                <a:schemeClr val="lt1"/>
              </a:buClr>
              <a:buSzPts val="1900"/>
              <a:buChar char="•"/>
              <a:defRPr/>
            </a:lvl6pPr>
            <a:lvl7pPr marL="3200400" lvl="6" indent="-349250" algn="l" rtl="0">
              <a:lnSpc>
                <a:spcPct val="100000"/>
              </a:lnSpc>
              <a:spcBef>
                <a:spcPts val="400"/>
              </a:spcBef>
              <a:spcAft>
                <a:spcPts val="0"/>
              </a:spcAft>
              <a:buClr>
                <a:schemeClr val="lt1"/>
              </a:buClr>
              <a:buSzPts val="1900"/>
              <a:buChar char="•"/>
              <a:defRPr/>
            </a:lvl7pPr>
            <a:lvl8pPr marL="3657600" lvl="7" indent="-349250" algn="l" rtl="0">
              <a:lnSpc>
                <a:spcPct val="100000"/>
              </a:lnSpc>
              <a:spcBef>
                <a:spcPts val="400"/>
              </a:spcBef>
              <a:spcAft>
                <a:spcPts val="0"/>
              </a:spcAft>
              <a:buClr>
                <a:schemeClr val="lt1"/>
              </a:buClr>
              <a:buSzPts val="1900"/>
              <a:buChar char="•"/>
              <a:defRPr/>
            </a:lvl8pPr>
            <a:lvl9pPr marL="4114800" lvl="8" indent="-349250" algn="l" rtl="0">
              <a:lnSpc>
                <a:spcPct val="100000"/>
              </a:lnSpc>
              <a:spcBef>
                <a:spcPts val="400"/>
              </a:spcBef>
              <a:spcAft>
                <a:spcPts val="0"/>
              </a:spcAft>
              <a:buClr>
                <a:schemeClr val="lt1"/>
              </a:buClr>
              <a:buSzPts val="1900"/>
              <a:buChar char="•"/>
              <a:defRPr/>
            </a:lvl9pPr>
          </a:lstStyle>
          <a:p>
            <a:endParaRPr/>
          </a:p>
        </p:txBody>
      </p:sp>
      <p:pic>
        <p:nvPicPr>
          <p:cNvPr id="167" name="Google Shape;167;p34"/>
          <p:cNvPicPr preferRelativeResize="0"/>
          <p:nvPr/>
        </p:nvPicPr>
        <p:blipFill rotWithShape="1">
          <a:blip r:embed="rId2">
            <a:alphaModFix/>
          </a:blip>
          <a:srcRect/>
          <a:stretch/>
        </p:blipFill>
        <p:spPr>
          <a:xfrm>
            <a:off x="7351573" y="169688"/>
            <a:ext cx="1346347" cy="619320"/>
          </a:xfrm>
          <a:prstGeom prst="rect">
            <a:avLst/>
          </a:prstGeom>
          <a:noFill/>
          <a:ln>
            <a:noFill/>
          </a:ln>
        </p:spPr>
      </p:pic>
      <p:sp>
        <p:nvSpPr>
          <p:cNvPr id="168" name="Google Shape;168;p34"/>
          <p:cNvSpPr txBox="1">
            <a:spLocks noGrp="1"/>
          </p:cNvSpPr>
          <p:nvPr>
            <p:ph type="sldNum" idx="12"/>
          </p:nvPr>
        </p:nvSpPr>
        <p:spPr>
          <a:xfrm>
            <a:off x="8556784" y="4749851"/>
            <a:ext cx="548700" cy="393600"/>
          </a:xfrm>
          <a:prstGeom prst="rect">
            <a:avLst/>
          </a:prstGeom>
          <a:noFill/>
          <a:ln>
            <a:noFill/>
          </a:ln>
        </p:spPr>
        <p:txBody>
          <a:bodyPr spcFirstLastPara="1" wrap="square" lIns="94800" tIns="47375" rIns="94800" bIns="47375"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2"/>
        </a:solidFill>
        <a:effectLst/>
      </p:bgPr>
    </p:bg>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457200" y="205979"/>
            <a:ext cx="8229600" cy="857400"/>
          </a:xfrm>
          <a:prstGeom prst="rect">
            <a:avLst/>
          </a:prstGeom>
          <a:noFill/>
          <a:ln>
            <a:noFill/>
          </a:ln>
        </p:spPr>
        <p:txBody>
          <a:bodyPr spcFirstLastPara="1" wrap="square" lIns="94800" tIns="47375" rIns="94800" bIns="47375" anchor="ctr" anchorCtr="0">
            <a:noAutofit/>
          </a:bodyPr>
          <a:lstStyle>
            <a:lvl1pPr lvl="0" algn="l" rtl="0">
              <a:lnSpc>
                <a:spcPct val="100000"/>
              </a:lnSpc>
              <a:spcBef>
                <a:spcPts val="0"/>
              </a:spcBef>
              <a:spcAft>
                <a:spcPts val="0"/>
              </a:spcAft>
              <a:buClr>
                <a:schemeClr val="accent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71" name="Google Shape;171;p35"/>
          <p:cNvSpPr txBox="1">
            <a:spLocks noGrp="1"/>
          </p:cNvSpPr>
          <p:nvPr>
            <p:ph type="dt" idx="10"/>
          </p:nvPr>
        </p:nvSpPr>
        <p:spPr>
          <a:xfrm>
            <a:off x="457200" y="4767263"/>
            <a:ext cx="2133600" cy="273900"/>
          </a:xfrm>
          <a:prstGeom prst="rect">
            <a:avLst/>
          </a:prstGeom>
          <a:noFill/>
          <a:ln>
            <a:noFill/>
          </a:ln>
        </p:spPr>
        <p:txBody>
          <a:bodyPr spcFirstLastPara="1" wrap="square" lIns="94800" tIns="47375" rIns="94800" bIns="47375"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72" name="Google Shape;172;p35"/>
          <p:cNvSpPr txBox="1">
            <a:spLocks noGrp="1"/>
          </p:cNvSpPr>
          <p:nvPr>
            <p:ph type="ftr" idx="11"/>
          </p:nvPr>
        </p:nvSpPr>
        <p:spPr>
          <a:xfrm>
            <a:off x="3124200" y="4767263"/>
            <a:ext cx="2895600" cy="273900"/>
          </a:xfrm>
          <a:prstGeom prst="rect">
            <a:avLst/>
          </a:prstGeom>
          <a:noFill/>
          <a:ln>
            <a:noFill/>
          </a:ln>
        </p:spPr>
        <p:txBody>
          <a:bodyPr spcFirstLastPara="1" wrap="square" lIns="94800" tIns="47375" rIns="94800" bIns="47375"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73" name="Google Shape;173;p35"/>
          <p:cNvSpPr txBox="1">
            <a:spLocks noGrp="1"/>
          </p:cNvSpPr>
          <p:nvPr>
            <p:ph type="sldNum" idx="12"/>
          </p:nvPr>
        </p:nvSpPr>
        <p:spPr>
          <a:xfrm>
            <a:off x="6553200" y="4767263"/>
            <a:ext cx="2133600" cy="273900"/>
          </a:xfrm>
          <a:prstGeom prst="rect">
            <a:avLst/>
          </a:prstGeom>
          <a:noFill/>
          <a:ln>
            <a:noFill/>
          </a:ln>
        </p:spPr>
        <p:txBody>
          <a:bodyPr spcFirstLastPara="1" wrap="square" lIns="94800" tIns="47375" rIns="94800" bIns="473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AEB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254578" y="247125"/>
            <a:ext cx="8669700" cy="581100"/>
          </a:xfrm>
          <a:prstGeom prst="rect">
            <a:avLst/>
          </a:prstGeom>
          <a:noFill/>
          <a:ln>
            <a:noFill/>
          </a:ln>
        </p:spPr>
        <p:txBody>
          <a:bodyPr spcFirstLastPara="1" wrap="square" lIns="71100" tIns="35550" rIns="71100" bIns="35550" anchor="ctr" anchorCtr="0">
            <a:noAutofit/>
          </a:bodyPr>
          <a:lstStyle>
            <a:lvl1pPr lvl="0" algn="l" rtl="0">
              <a:lnSpc>
                <a:spcPct val="90000"/>
              </a:lnSpc>
              <a:spcBef>
                <a:spcPts val="0"/>
              </a:spcBef>
              <a:spcAft>
                <a:spcPts val="0"/>
              </a:spcAft>
              <a:buClr>
                <a:schemeClr val="lt1"/>
              </a:buClr>
              <a:buSzPts val="2200"/>
              <a:buFont typeface="Arial"/>
              <a:buNone/>
              <a:defRPr sz="22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76" name="Google Shape;176;p36"/>
          <p:cNvSpPr txBox="1">
            <a:spLocks noGrp="1"/>
          </p:cNvSpPr>
          <p:nvPr>
            <p:ph type="body" idx="1"/>
          </p:nvPr>
        </p:nvSpPr>
        <p:spPr>
          <a:xfrm>
            <a:off x="254578" y="986563"/>
            <a:ext cx="8669700" cy="3755400"/>
          </a:xfrm>
          <a:prstGeom prst="rect">
            <a:avLst/>
          </a:prstGeom>
          <a:noFill/>
          <a:ln>
            <a:noFill/>
          </a:ln>
        </p:spPr>
        <p:txBody>
          <a:bodyPr spcFirstLastPara="1" wrap="square" lIns="71100" tIns="35550" rIns="71100" bIns="35550" anchor="t" anchorCtr="0">
            <a:noAutofit/>
          </a:bodyPr>
          <a:lstStyle>
            <a:lvl1pPr marL="457200" marR="0" lvl="0"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285750" algn="l" rtl="0">
              <a:lnSpc>
                <a:spcPct val="100000"/>
              </a:lnSpc>
              <a:spcBef>
                <a:spcPts val="0"/>
              </a:spcBef>
              <a:spcAft>
                <a:spcPts val="0"/>
              </a:spcAft>
              <a:buClr>
                <a:schemeClr val="dk2"/>
              </a:buClr>
              <a:buSzPts val="900"/>
              <a:buFont typeface="Noto Sans Symbols"/>
              <a:buChar char="▪"/>
              <a:defRPr sz="1200" b="0" i="0" u="none" strike="noStrike" cap="none">
                <a:solidFill>
                  <a:schemeClr val="dk2"/>
                </a:solidFill>
                <a:latin typeface="Arial"/>
                <a:ea typeface="Arial"/>
                <a:cs typeface="Arial"/>
                <a:sym typeface="Arial"/>
              </a:defRPr>
            </a:lvl3pPr>
            <a:lvl4pPr marL="1828800" marR="0" lvl="3"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77" name="Google Shape;177;p36"/>
          <p:cNvSpPr/>
          <p:nvPr/>
        </p:nvSpPr>
        <p:spPr>
          <a:xfrm>
            <a:off x="0" y="4896375"/>
            <a:ext cx="9144000" cy="246900"/>
          </a:xfrm>
          <a:prstGeom prst="rect">
            <a:avLst/>
          </a:prstGeom>
          <a:solidFill>
            <a:schemeClr val="lt1"/>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78" name="Google Shape;178;p36"/>
          <p:cNvPicPr preferRelativeResize="0"/>
          <p:nvPr/>
        </p:nvPicPr>
        <p:blipFill rotWithShape="1">
          <a:blip r:embed="rId2">
            <a:alphaModFix/>
          </a:blip>
          <a:srcRect/>
          <a:stretch/>
        </p:blipFill>
        <p:spPr>
          <a:xfrm>
            <a:off x="8756657" y="4942833"/>
            <a:ext cx="301767" cy="13878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2F2F2"/>
        </a:solidFill>
        <a:effectLst/>
      </p:bgPr>
    </p:bg>
    <p:spTree>
      <p:nvGrpSpPr>
        <p:cNvPr id="1" name="Shape 179"/>
        <p:cNvGrpSpPr/>
        <p:nvPr/>
      </p:nvGrpSpPr>
      <p:grpSpPr>
        <a:xfrm>
          <a:off x="0" y="0"/>
          <a:ext cx="0" cy="0"/>
          <a:chOff x="0" y="0"/>
          <a:chExt cx="0" cy="0"/>
        </a:xfrm>
      </p:grpSpPr>
      <p:sp>
        <p:nvSpPr>
          <p:cNvPr id="180" name="Google Shape;180;p37"/>
          <p:cNvSpPr txBox="1">
            <a:spLocks noGrp="1"/>
          </p:cNvSpPr>
          <p:nvPr>
            <p:ph type="ctrTitle"/>
          </p:nvPr>
        </p:nvSpPr>
        <p:spPr>
          <a:xfrm>
            <a:off x="457200" y="3435846"/>
            <a:ext cx="7787100" cy="9360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81" name="Google Shape;181;p37"/>
          <p:cNvSpPr txBox="1">
            <a:spLocks noGrp="1"/>
          </p:cNvSpPr>
          <p:nvPr>
            <p:ph type="subTitle" idx="1"/>
          </p:nvPr>
        </p:nvSpPr>
        <p:spPr>
          <a:xfrm>
            <a:off x="457200" y="4371950"/>
            <a:ext cx="7787100" cy="5760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720"/>
              </a:spcBef>
              <a:spcAft>
                <a:spcPts val="0"/>
              </a:spcAft>
              <a:buClr>
                <a:srgbClr val="7F7F7F"/>
              </a:buClr>
              <a:buSzPts val="1400"/>
              <a:buFont typeface="Arial"/>
              <a:buNone/>
              <a:defRPr sz="3600" b="0" i="0" u="none" strike="noStrike" cap="none">
                <a:solidFill>
                  <a:srgbClr val="7F7F7F"/>
                </a:solidFill>
                <a:latin typeface="Helvetica Neue"/>
                <a:ea typeface="Helvetica Neue"/>
                <a:cs typeface="Helvetica Neue"/>
                <a:sym typeface="Helvetica Neue"/>
              </a:defRPr>
            </a:lvl1pPr>
            <a:lvl2pPr marR="0" lvl="1" algn="ctr" rtl="0">
              <a:lnSpc>
                <a:spcPct val="100000"/>
              </a:lnSpc>
              <a:spcBef>
                <a:spcPts val="320"/>
              </a:spcBef>
              <a:spcAft>
                <a:spcPts val="0"/>
              </a:spcAft>
              <a:buClr>
                <a:srgbClr val="888888"/>
              </a:buClr>
              <a:buSzPts val="1400"/>
              <a:buFont typeface="Arial"/>
              <a:buNone/>
              <a:defRPr sz="1600"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82" name="Google Shape;182;p37"/>
          <p:cNvPicPr preferRelativeResize="0"/>
          <p:nvPr/>
        </p:nvPicPr>
        <p:blipFill rotWithShape="1">
          <a:blip r:embed="rId2">
            <a:alphaModFix/>
          </a:blip>
          <a:srcRect r="17891"/>
          <a:stretch/>
        </p:blipFill>
        <p:spPr>
          <a:xfrm>
            <a:off x="7452324" y="188800"/>
            <a:ext cx="1186375" cy="6645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2F2F2"/>
        </a:solidFill>
        <a:effectLst/>
      </p:bgPr>
    </p:bg>
    <p:spTree>
      <p:nvGrpSpPr>
        <p:cNvPr id="1" name="Shape 189"/>
        <p:cNvGrpSpPr/>
        <p:nvPr/>
      </p:nvGrpSpPr>
      <p:grpSpPr>
        <a:xfrm>
          <a:off x="0" y="0"/>
          <a:ext cx="0" cy="0"/>
          <a:chOff x="0" y="0"/>
          <a:chExt cx="0" cy="0"/>
        </a:xfrm>
      </p:grpSpPr>
      <p:sp>
        <p:nvSpPr>
          <p:cNvPr id="190" name="Google Shape;190;p39"/>
          <p:cNvSpPr txBox="1">
            <a:spLocks noGrp="1"/>
          </p:cNvSpPr>
          <p:nvPr>
            <p:ph type="ctrTitle"/>
          </p:nvPr>
        </p:nvSpPr>
        <p:spPr>
          <a:xfrm>
            <a:off x="457200" y="3435846"/>
            <a:ext cx="7787100" cy="9360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1" name="Google Shape;191;p39"/>
          <p:cNvSpPr txBox="1">
            <a:spLocks noGrp="1"/>
          </p:cNvSpPr>
          <p:nvPr>
            <p:ph type="subTitle" idx="1"/>
          </p:nvPr>
        </p:nvSpPr>
        <p:spPr>
          <a:xfrm>
            <a:off x="457200" y="4371950"/>
            <a:ext cx="7787100" cy="5760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720"/>
              </a:spcBef>
              <a:spcAft>
                <a:spcPts val="0"/>
              </a:spcAft>
              <a:buClr>
                <a:srgbClr val="7F7F7F"/>
              </a:buClr>
              <a:buSzPts val="1400"/>
              <a:buFont typeface="Arial"/>
              <a:buNone/>
              <a:defRPr sz="3600" b="0" i="0" u="none" strike="noStrike" cap="none">
                <a:solidFill>
                  <a:srgbClr val="7F7F7F"/>
                </a:solidFill>
                <a:latin typeface="Helvetica Neue"/>
                <a:ea typeface="Helvetica Neue"/>
                <a:cs typeface="Helvetica Neue"/>
                <a:sym typeface="Helvetica Neue"/>
              </a:defRPr>
            </a:lvl1pPr>
            <a:lvl2pPr marR="0" lvl="1" algn="ctr" rtl="0">
              <a:lnSpc>
                <a:spcPct val="100000"/>
              </a:lnSpc>
              <a:spcBef>
                <a:spcPts val="320"/>
              </a:spcBef>
              <a:spcAft>
                <a:spcPts val="0"/>
              </a:spcAft>
              <a:buClr>
                <a:srgbClr val="888888"/>
              </a:buClr>
              <a:buSzPts val="1400"/>
              <a:buFont typeface="Arial"/>
              <a:buNone/>
              <a:defRPr sz="1600"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240"/>
              </a:spcBef>
              <a:spcAft>
                <a:spcPts val="0"/>
              </a:spcAft>
              <a:buClr>
                <a:srgbClr val="888888"/>
              </a:buClr>
              <a:buSzPts val="1400"/>
              <a:buFont typeface="Arial"/>
              <a:buNone/>
              <a:defRPr sz="1200"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92" name="Google Shape;192;p39"/>
          <p:cNvPicPr preferRelativeResize="0"/>
          <p:nvPr/>
        </p:nvPicPr>
        <p:blipFill rotWithShape="1">
          <a:blip r:embed="rId2">
            <a:alphaModFix/>
          </a:blip>
          <a:srcRect r="19955"/>
          <a:stretch/>
        </p:blipFill>
        <p:spPr>
          <a:xfrm>
            <a:off x="7452325" y="188800"/>
            <a:ext cx="1156575" cy="664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300"/>
              <a:buFont typeface="Arial"/>
              <a:buNone/>
              <a:defRPr sz="33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14"/>
          <p:cNvSpPr txBox="1">
            <a:spLocks noGrp="1"/>
          </p:cNvSpPr>
          <p:nvPr>
            <p:ph type="body" idx="1"/>
          </p:nvPr>
        </p:nvSpPr>
        <p:spPr>
          <a:xfrm>
            <a:off x="468313" y="1203598"/>
            <a:ext cx="8229600" cy="33945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81">
          <p15:clr>
            <a:srgbClr val="F26B43"/>
          </p15:clr>
        </p15:guide>
        <p15:guide id="2" pos="5556">
          <p15:clr>
            <a:srgbClr val="F26B43"/>
          </p15:clr>
        </p15:guide>
        <p15:guide id="3" pos="204">
          <p15:clr>
            <a:srgbClr val="F26B43"/>
          </p15:clr>
        </p15:guide>
        <p15:guide id="4" orient="horz" pos="2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457200" y="205979"/>
            <a:ext cx="8229600" cy="857400"/>
          </a:xfrm>
          <a:prstGeom prst="rect">
            <a:avLst/>
          </a:prstGeom>
          <a:noFill/>
          <a:ln>
            <a:noFill/>
          </a:ln>
        </p:spPr>
        <p:txBody>
          <a:bodyPr spcFirstLastPara="1" wrap="square" lIns="94800" tIns="47375" rIns="94800" bIns="47375" anchor="ctr" anchorCtr="0">
            <a:noAutofit/>
          </a:bodyPr>
          <a:lstStyle>
            <a:lvl1pPr marR="0" lvl="0" algn="l" rtl="0">
              <a:lnSpc>
                <a:spcPct val="100000"/>
              </a:lnSpc>
              <a:spcBef>
                <a:spcPts val="0"/>
              </a:spcBef>
              <a:spcAft>
                <a:spcPts val="0"/>
              </a:spcAft>
              <a:buClr>
                <a:schemeClr val="accent1"/>
              </a:buClr>
              <a:buSzPts val="3400"/>
              <a:buFont typeface="Arial"/>
              <a:buNone/>
              <a:defRPr sz="3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1" name="Google Shape;131;p28"/>
          <p:cNvSpPr txBox="1">
            <a:spLocks noGrp="1"/>
          </p:cNvSpPr>
          <p:nvPr>
            <p:ph type="body" idx="1"/>
          </p:nvPr>
        </p:nvSpPr>
        <p:spPr>
          <a:xfrm>
            <a:off x="468313" y="1203598"/>
            <a:ext cx="8229600" cy="3394500"/>
          </a:xfrm>
          <a:prstGeom prst="rect">
            <a:avLst/>
          </a:prstGeom>
          <a:noFill/>
          <a:ln>
            <a:noFill/>
          </a:ln>
        </p:spPr>
        <p:txBody>
          <a:bodyPr spcFirstLastPara="1" wrap="square" lIns="94800" tIns="47375" rIns="94800" bIns="47375" anchor="t" anchorCtr="0">
            <a:noAutofit/>
          </a:bodyPr>
          <a:lstStyle>
            <a:lvl1pPr marL="457200" marR="0" lvl="0" indent="-425450" algn="l" rtl="0">
              <a:lnSpc>
                <a:spcPct val="100000"/>
              </a:lnSpc>
              <a:spcBef>
                <a:spcPts val="600"/>
              </a:spcBef>
              <a:spcAft>
                <a:spcPts val="0"/>
              </a:spcAft>
              <a:buClr>
                <a:schemeClr val="accent1"/>
              </a:buClr>
              <a:buSzPts val="3100"/>
              <a:buFont typeface="Arial"/>
              <a:buChar char="•"/>
              <a:defRPr sz="3100" b="0" i="0" u="none" strike="noStrike" cap="none">
                <a:solidFill>
                  <a:schemeClr val="accent1"/>
                </a:solidFill>
                <a:latin typeface="Arial"/>
                <a:ea typeface="Arial"/>
                <a:cs typeface="Arial"/>
                <a:sym typeface="Arial"/>
              </a:defRPr>
            </a:lvl1pPr>
            <a:lvl2pPr marL="914400" marR="0" lvl="1" indent="-400050" algn="l" rtl="0">
              <a:lnSpc>
                <a:spcPct val="100000"/>
              </a:lnSpc>
              <a:spcBef>
                <a:spcPts val="500"/>
              </a:spcBef>
              <a:spcAft>
                <a:spcPts val="0"/>
              </a:spcAft>
              <a:buClr>
                <a:schemeClr val="accent1"/>
              </a:buClr>
              <a:buSzPts val="2700"/>
              <a:buFont typeface="Arial"/>
              <a:buChar char="–"/>
              <a:defRPr sz="2700" b="0" i="0" u="none" strike="noStrike" cap="none">
                <a:solidFill>
                  <a:schemeClr val="accent1"/>
                </a:solidFill>
                <a:latin typeface="Arial"/>
                <a:ea typeface="Arial"/>
                <a:cs typeface="Arial"/>
                <a:sym typeface="Arial"/>
              </a:defRPr>
            </a:lvl2pPr>
            <a:lvl3pPr marL="1371600" marR="0" lvl="2"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accent1"/>
                </a:solidFill>
                <a:latin typeface="Arial"/>
                <a:ea typeface="Arial"/>
                <a:cs typeface="Arial"/>
                <a:sym typeface="Arial"/>
              </a:defRPr>
            </a:lvl3pPr>
            <a:lvl4pPr marL="1828800" marR="0" lvl="3" indent="-361950" algn="l" rtl="0">
              <a:lnSpc>
                <a:spcPct val="100000"/>
              </a:lnSpc>
              <a:spcBef>
                <a:spcPts val="400"/>
              </a:spcBef>
              <a:spcAft>
                <a:spcPts val="0"/>
              </a:spcAft>
              <a:buClr>
                <a:schemeClr val="accent1"/>
              </a:buClr>
              <a:buSzPts val="2100"/>
              <a:buFont typeface="Arial"/>
              <a:buChar char="–"/>
              <a:defRPr sz="2100" b="0" i="0" u="none" strike="noStrike" cap="none">
                <a:solidFill>
                  <a:schemeClr val="accent1"/>
                </a:solidFill>
                <a:latin typeface="Arial"/>
                <a:ea typeface="Arial"/>
                <a:cs typeface="Arial"/>
                <a:sym typeface="Arial"/>
              </a:defRPr>
            </a:lvl4pPr>
            <a:lvl5pPr marL="2286000" marR="0" lvl="4" indent="-361950" algn="l" rtl="0">
              <a:lnSpc>
                <a:spcPct val="100000"/>
              </a:lnSpc>
              <a:spcBef>
                <a:spcPts val="400"/>
              </a:spcBef>
              <a:spcAft>
                <a:spcPts val="0"/>
              </a:spcAft>
              <a:buClr>
                <a:schemeClr val="accent1"/>
              </a:buClr>
              <a:buSzPts val="2100"/>
              <a:buFont typeface="Arial"/>
              <a:buChar char="»"/>
              <a:defRPr sz="2100" b="0" i="0" u="none" strike="noStrike" cap="none">
                <a:solidFill>
                  <a:schemeClr val="accent1"/>
                </a:solidFill>
                <a:latin typeface="Arial"/>
                <a:ea typeface="Arial"/>
                <a:cs typeface="Arial"/>
                <a:sym typeface="Arial"/>
              </a:defRPr>
            </a:lvl5pPr>
            <a:lvl6pPr marL="2743200" marR="0" lvl="5"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400" marR="0" lvl="6"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600" marR="0" lvl="7"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800" marR="0" lvl="8"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
        <p:nvSpPr>
          <p:cNvPr id="132" name="Google Shape;132;p28"/>
          <p:cNvSpPr txBox="1">
            <a:spLocks noGrp="1"/>
          </p:cNvSpPr>
          <p:nvPr>
            <p:ph type="dt" idx="10"/>
          </p:nvPr>
        </p:nvSpPr>
        <p:spPr>
          <a:xfrm>
            <a:off x="457200" y="4767263"/>
            <a:ext cx="2133600" cy="273900"/>
          </a:xfrm>
          <a:prstGeom prst="rect">
            <a:avLst/>
          </a:prstGeom>
          <a:noFill/>
          <a:ln>
            <a:noFill/>
          </a:ln>
        </p:spPr>
        <p:txBody>
          <a:bodyPr spcFirstLastPara="1" wrap="square" lIns="94800" tIns="47375" rIns="94800" bIns="47375"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CAF"/>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9pPr>
          </a:lstStyle>
          <a:p>
            <a:endParaRPr/>
          </a:p>
        </p:txBody>
      </p:sp>
      <p:sp>
        <p:nvSpPr>
          <p:cNvPr id="133" name="Google Shape;133;p28"/>
          <p:cNvSpPr txBox="1">
            <a:spLocks noGrp="1"/>
          </p:cNvSpPr>
          <p:nvPr>
            <p:ph type="ftr" idx="11"/>
          </p:nvPr>
        </p:nvSpPr>
        <p:spPr>
          <a:xfrm>
            <a:off x="3124200" y="4767263"/>
            <a:ext cx="2895600" cy="273900"/>
          </a:xfrm>
          <a:prstGeom prst="rect">
            <a:avLst/>
          </a:prstGeom>
          <a:noFill/>
          <a:ln>
            <a:noFill/>
          </a:ln>
        </p:spPr>
        <p:txBody>
          <a:bodyPr spcFirstLastPara="1" wrap="square" lIns="94800" tIns="47375" rIns="94800" bIns="47375"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CAF"/>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lt1"/>
                </a:solidFill>
                <a:latin typeface="Arial"/>
                <a:ea typeface="Arial"/>
                <a:cs typeface="Arial"/>
                <a:sym typeface="Arial"/>
              </a:defRPr>
            </a:lvl9pPr>
          </a:lstStyle>
          <a:p>
            <a:endParaRPr/>
          </a:p>
        </p:txBody>
      </p:sp>
      <p:sp>
        <p:nvSpPr>
          <p:cNvPr id="134" name="Google Shape;134;p28"/>
          <p:cNvSpPr txBox="1">
            <a:spLocks noGrp="1"/>
          </p:cNvSpPr>
          <p:nvPr>
            <p:ph type="sldNum" idx="12"/>
          </p:nvPr>
        </p:nvSpPr>
        <p:spPr>
          <a:xfrm>
            <a:off x="6553200" y="4767263"/>
            <a:ext cx="2133600" cy="273900"/>
          </a:xfrm>
          <a:prstGeom prst="rect">
            <a:avLst/>
          </a:prstGeom>
          <a:noFill/>
          <a:ln>
            <a:noFill/>
          </a:ln>
        </p:spPr>
        <p:txBody>
          <a:bodyPr spcFirstLastPara="1" wrap="square" lIns="94800" tIns="47375" rIns="94800" bIns="473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81">
          <p15:clr>
            <a:srgbClr val="F26B43"/>
          </p15:clr>
        </p15:guide>
        <p15:guide id="2" pos="5556">
          <p15:clr>
            <a:srgbClr val="F26B43"/>
          </p15:clr>
        </p15:guide>
        <p15:guide id="3" pos="204">
          <p15:clr>
            <a:srgbClr val="F26B43"/>
          </p15:clr>
        </p15:guide>
        <p15:guide id="4" orient="horz" pos="25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300"/>
              <a:buFont typeface="Arial"/>
              <a:buNone/>
              <a:defRPr sz="33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38"/>
          <p:cNvSpPr txBox="1">
            <a:spLocks noGrp="1"/>
          </p:cNvSpPr>
          <p:nvPr>
            <p:ph type="body" idx="1"/>
          </p:nvPr>
        </p:nvSpPr>
        <p:spPr>
          <a:xfrm>
            <a:off x="468313" y="1203598"/>
            <a:ext cx="8229600" cy="33945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accent1"/>
              </a:buClr>
              <a:buSzPts val="3000"/>
              <a:buFont typeface="Arial"/>
              <a:buChar char="•"/>
              <a:defRPr sz="3000" b="0" i="0" u="none" strike="noStrike" cap="none">
                <a:solidFill>
                  <a:schemeClr val="accent1"/>
                </a:solidFill>
                <a:latin typeface="Arial"/>
                <a:ea typeface="Arial"/>
                <a:cs typeface="Arial"/>
                <a:sym typeface="Arial"/>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Arial"/>
                <a:ea typeface="Arial"/>
                <a:cs typeface="Arial"/>
                <a:sym typeface="Arial"/>
              </a:defRPr>
            </a:lvl2pPr>
            <a:lvl3pPr marL="1371600" marR="0" lvl="2"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accent1"/>
                </a:solidFill>
                <a:latin typeface="Arial"/>
                <a:ea typeface="Arial"/>
                <a:cs typeface="Arial"/>
                <a:sym typeface="Arial"/>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86" name="Google Shape;186;p3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C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87" name="Google Shape;187;p3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C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88" name="Google Shape;188;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C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81">
          <p15:clr>
            <a:srgbClr val="F26B43"/>
          </p15:clr>
        </p15:guide>
        <p15:guide id="2" pos="5556">
          <p15:clr>
            <a:srgbClr val="F26B43"/>
          </p15:clr>
        </p15:guide>
        <p15:guide id="3" pos="204">
          <p15:clr>
            <a:srgbClr val="F26B43"/>
          </p15:clr>
        </p15:guide>
        <p15:guide id="4" orient="horz" pos="25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Lisa.janiec@nhs.net"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8.jp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png"/><Relationship Id="rId7" Type="http://schemas.openxmlformats.org/officeDocument/2006/relationships/image" Target="../media/image52.jpg"/><Relationship Id="rId2" Type="http://schemas.openxmlformats.org/officeDocument/2006/relationships/notesSlide" Target="../notesSlides/notesSlide40.xml"/><Relationship Id="rId1" Type="http://schemas.openxmlformats.org/officeDocument/2006/relationships/slideLayout" Target="../slideLayouts/slideLayout34.xml"/><Relationship Id="rId6" Type="http://schemas.openxmlformats.org/officeDocument/2006/relationships/image" Target="../media/image51.jpg"/><Relationship Id="rId5" Type="http://schemas.openxmlformats.org/officeDocument/2006/relationships/hyperlink" Target="https://www.google.co.uk/url?sa=i&amp;url=https://www.uhd.nhs.uk/&amp;psig=AOvVaw0smnr0Dzwx-WYcggkaa4zs&amp;ust=1625205581506000&amp;source=images&amp;cd=vfe&amp;ved=0CAcQjRxqFwoTCLC9gt2YwfECFQAAAAAdAAAAABAE" TargetMode="External"/><Relationship Id="rId4" Type="http://schemas.openxmlformats.org/officeDocument/2006/relationships/image" Target="../media/image50.jpg"/><Relationship Id="rId9"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badannualmeeting.co.uk/future_nhs_webinar/" TargetMode="External"/><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future.nhs.uk/MidlandsECoutpatients/view?objectId=29450416"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www.kingsfund.org.uk/events/using-digital-technology-transform-care-pathways" TargetMode="External"/><Relationship Id="rId4" Type="http://schemas.openxmlformats.org/officeDocument/2006/relationships/hyperlink" Target="https://future.nhs.uk/MidlandsECoutpatients/view?objectId=3126564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t&amp;rct=j&amp;q=&amp;esrc=s&amp;source=web&amp;cd=&amp;cad=rja&amp;uact=8&amp;ved=2ahUKEwicgcr4kqX2AhUQT8AKHRM5BkIQFnoECAQQAQ&amp;url=https%3A%2F%2Fwww.dgft.nhs.uk%2F&amp;usg=AOvVaw0P5vBq8cZYs_RqP1WYNg4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40"/>
          <p:cNvPicPr preferRelativeResize="0"/>
          <p:nvPr/>
        </p:nvPicPr>
        <p:blipFill rotWithShape="1">
          <a:blip r:embed="rId3">
            <a:alphaModFix/>
          </a:blip>
          <a:srcRect r="901"/>
          <a:stretch/>
        </p:blipFill>
        <p:spPr>
          <a:xfrm>
            <a:off x="0" y="2903475"/>
            <a:ext cx="9144002" cy="2288075"/>
          </a:xfrm>
          <a:prstGeom prst="rect">
            <a:avLst/>
          </a:prstGeom>
          <a:noFill/>
          <a:ln>
            <a:noFill/>
          </a:ln>
        </p:spPr>
      </p:pic>
      <p:sp>
        <p:nvSpPr>
          <p:cNvPr id="198" name="Google Shape;198;p40"/>
          <p:cNvSpPr txBox="1">
            <a:spLocks noGrp="1"/>
          </p:cNvSpPr>
          <p:nvPr>
            <p:ph type="body" idx="4294967295"/>
          </p:nvPr>
        </p:nvSpPr>
        <p:spPr>
          <a:xfrm>
            <a:off x="273733" y="2441500"/>
            <a:ext cx="3924000" cy="54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3087"/>
              </a:buClr>
              <a:buSzPts val="1500"/>
              <a:buNone/>
            </a:pPr>
            <a:r>
              <a:rPr lang="en-GB" sz="1700" b="1">
                <a:solidFill>
                  <a:schemeClr val="lt1"/>
                </a:solidFill>
              </a:rPr>
              <a:t>3 May 2022</a:t>
            </a:r>
            <a:endParaRPr sz="1700" b="1">
              <a:solidFill>
                <a:schemeClr val="lt1"/>
              </a:solidFill>
            </a:endParaRPr>
          </a:p>
        </p:txBody>
      </p:sp>
      <p:sp>
        <p:nvSpPr>
          <p:cNvPr id="199" name="Google Shape;199;p40"/>
          <p:cNvSpPr txBox="1">
            <a:spLocks noGrp="1"/>
          </p:cNvSpPr>
          <p:nvPr>
            <p:ph type="body" idx="1"/>
          </p:nvPr>
        </p:nvSpPr>
        <p:spPr>
          <a:xfrm>
            <a:off x="311000" y="1283993"/>
            <a:ext cx="8496300" cy="10812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accent5"/>
              </a:buClr>
              <a:buSzPts val="4400"/>
              <a:buNone/>
            </a:pPr>
            <a:r>
              <a:rPr lang="en-GB" sz="2800" b="1">
                <a:solidFill>
                  <a:schemeClr val="lt1"/>
                </a:solidFill>
              </a:rPr>
              <a:t>National Teledermatology Investment Programme</a:t>
            </a:r>
            <a:endParaRPr sz="2800" b="1">
              <a:solidFill>
                <a:schemeClr val="lt1"/>
              </a:solidFill>
            </a:endParaRPr>
          </a:p>
          <a:p>
            <a:pPr marL="0" lvl="0" indent="0" algn="ctr" rtl="0">
              <a:lnSpc>
                <a:spcPct val="100000"/>
              </a:lnSpc>
              <a:spcBef>
                <a:spcPts val="0"/>
              </a:spcBef>
              <a:spcAft>
                <a:spcPts val="0"/>
              </a:spcAft>
              <a:buClr>
                <a:schemeClr val="accent5"/>
              </a:buClr>
              <a:buSzPts val="4400"/>
              <a:buNone/>
            </a:pPr>
            <a:endParaRPr sz="2800" b="1">
              <a:solidFill>
                <a:schemeClr val="lt1"/>
              </a:solidFill>
            </a:endParaRPr>
          </a:p>
          <a:p>
            <a:pPr marL="0" lvl="0" indent="0" algn="ctr" rtl="0">
              <a:lnSpc>
                <a:spcPct val="100000"/>
              </a:lnSpc>
              <a:spcBef>
                <a:spcPts val="0"/>
              </a:spcBef>
              <a:spcAft>
                <a:spcPts val="0"/>
              </a:spcAft>
              <a:buClr>
                <a:schemeClr val="accent5"/>
              </a:buClr>
              <a:buSzPts val="4400"/>
              <a:buNone/>
            </a:pPr>
            <a:r>
              <a:rPr lang="en-GB" sz="2800" b="1">
                <a:solidFill>
                  <a:schemeClr val="lt1"/>
                </a:solidFill>
              </a:rPr>
              <a:t>Shared learning webinar</a:t>
            </a:r>
            <a:endParaRPr sz="28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9"/>
          <p:cNvSpPr/>
          <p:nvPr/>
        </p:nvSpPr>
        <p:spPr>
          <a:xfrm>
            <a:off x="0" y="18"/>
            <a:ext cx="9144000" cy="465600"/>
          </a:xfrm>
          <a:prstGeom prst="rect">
            <a:avLst/>
          </a:prstGeom>
          <a:solidFill>
            <a:srgbClr val="4DB9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67" name="Google Shape;267;p49"/>
          <p:cNvSpPr txBox="1"/>
          <p:nvPr/>
        </p:nvSpPr>
        <p:spPr>
          <a:xfrm>
            <a:off x="89299" y="36928"/>
            <a:ext cx="8603400" cy="392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100"/>
              <a:buFont typeface="Arial"/>
              <a:buNone/>
            </a:pPr>
            <a:r>
              <a:rPr lang="en-GB" sz="2100" b="1" i="0" u="none" strike="noStrike" cap="none">
                <a:solidFill>
                  <a:srgbClr val="FFFFFF"/>
                </a:solidFill>
              </a:rPr>
              <a:t>O</a:t>
            </a:r>
            <a:r>
              <a:rPr lang="en-GB" sz="2100" b="1">
                <a:solidFill>
                  <a:srgbClr val="FFFFFF"/>
                </a:solidFill>
              </a:rPr>
              <a:t>rganisation overview</a:t>
            </a:r>
            <a:endParaRPr sz="2100" b="1" i="0" u="none" strike="noStrike" cap="none">
              <a:solidFill>
                <a:srgbClr val="FFFFFF"/>
              </a:solidFill>
            </a:endParaRPr>
          </a:p>
        </p:txBody>
      </p:sp>
      <p:sp>
        <p:nvSpPr>
          <p:cNvPr id="268" name="Google Shape;268;p49"/>
          <p:cNvSpPr/>
          <p:nvPr/>
        </p:nvSpPr>
        <p:spPr>
          <a:xfrm>
            <a:off x="89299" y="251222"/>
            <a:ext cx="9054600" cy="5736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i="0" u="none" strike="noStrike" cap="none">
              <a:solidFill>
                <a:srgbClr val="000000"/>
              </a:solidFill>
            </a:endParaRPr>
          </a:p>
          <a:p>
            <a:pPr marL="342900" marR="0" lvl="0" indent="-285750" algn="l" rtl="0">
              <a:lnSpc>
                <a:spcPct val="100000"/>
              </a:lnSpc>
              <a:spcBef>
                <a:spcPts val="0"/>
              </a:spcBef>
              <a:spcAft>
                <a:spcPts val="0"/>
              </a:spcAft>
              <a:buClr>
                <a:schemeClr val="accent3"/>
              </a:buClr>
              <a:buSzPts val="1900"/>
              <a:buChar char="●"/>
            </a:pPr>
            <a:r>
              <a:rPr lang="en-GB" sz="1900" i="0" u="none" strike="noStrike" cap="none">
                <a:solidFill>
                  <a:schemeClr val="accent3"/>
                </a:solidFill>
              </a:rPr>
              <a:t>South Doc Services (SDS) is a GP collaborative in Birmingham that has delivered routine and urgent community services since 1996 (such as the Urgent Treatment Centre</a:t>
            </a:r>
            <a:r>
              <a:rPr lang="en-GB" sz="1900">
                <a:solidFill>
                  <a:schemeClr val="accent3"/>
                </a:solidFill>
              </a:rPr>
              <a:t>)</a:t>
            </a:r>
            <a:endParaRPr sz="1100">
              <a:solidFill>
                <a:schemeClr val="accent3"/>
              </a:solidFill>
            </a:endParaRPr>
          </a:p>
          <a:p>
            <a:pPr marL="342900" marR="0" lvl="0" indent="0" algn="l" rtl="0">
              <a:lnSpc>
                <a:spcPct val="100000"/>
              </a:lnSpc>
              <a:spcBef>
                <a:spcPts val="0"/>
              </a:spcBef>
              <a:spcAft>
                <a:spcPts val="0"/>
              </a:spcAft>
              <a:buNone/>
            </a:pPr>
            <a:endParaRPr sz="1900" i="0" u="none" strike="noStrike" cap="none">
              <a:solidFill>
                <a:schemeClr val="accent3"/>
              </a:solidFill>
            </a:endParaRPr>
          </a:p>
          <a:p>
            <a:pPr marL="342900" marR="0" lvl="0" indent="-285750" algn="l" rtl="0">
              <a:lnSpc>
                <a:spcPct val="100000"/>
              </a:lnSpc>
              <a:spcBef>
                <a:spcPts val="0"/>
              </a:spcBef>
              <a:spcAft>
                <a:spcPts val="0"/>
              </a:spcAft>
              <a:buClr>
                <a:schemeClr val="accent3"/>
              </a:buClr>
              <a:buSzPts val="1900"/>
              <a:buChar char="●"/>
            </a:pPr>
            <a:r>
              <a:rPr lang="en-GB" sz="1900" i="0" u="none" strike="noStrike" cap="none">
                <a:solidFill>
                  <a:schemeClr val="accent3"/>
                </a:solidFill>
              </a:rPr>
              <a:t>SDSmyhealthcare is a subsidiary of South Doc Services and supports General Practice in delivery of core objectives and wider transformation work</a:t>
            </a:r>
            <a:endParaRPr sz="1100">
              <a:solidFill>
                <a:schemeClr val="accent3"/>
              </a:solidFill>
            </a:endParaRPr>
          </a:p>
          <a:p>
            <a:pPr marL="342900" marR="0" lvl="0" indent="0" algn="l" rtl="0">
              <a:lnSpc>
                <a:spcPct val="100000"/>
              </a:lnSpc>
              <a:spcBef>
                <a:spcPts val="0"/>
              </a:spcBef>
              <a:spcAft>
                <a:spcPts val="0"/>
              </a:spcAft>
              <a:buNone/>
            </a:pPr>
            <a:endParaRPr sz="1900" i="0" u="none" strike="noStrike" cap="none">
              <a:solidFill>
                <a:schemeClr val="accent3"/>
              </a:solidFill>
            </a:endParaRPr>
          </a:p>
          <a:p>
            <a:pPr marL="342900" marR="0" lvl="0" indent="-285750" algn="l" rtl="0">
              <a:lnSpc>
                <a:spcPct val="100000"/>
              </a:lnSpc>
              <a:spcBef>
                <a:spcPts val="0"/>
              </a:spcBef>
              <a:spcAft>
                <a:spcPts val="0"/>
              </a:spcAft>
              <a:buSzPts val="1900"/>
              <a:buChar char="●"/>
            </a:pPr>
            <a:r>
              <a:rPr lang="en-GB" sz="1900" i="0" u="none" strike="noStrike" cap="none">
                <a:solidFill>
                  <a:schemeClr val="accent3"/>
                </a:solidFill>
              </a:rPr>
              <a:t>SDSmyhealthcare support coverage in Birmingham:</a:t>
            </a:r>
            <a:br>
              <a:rPr lang="en-GB" sz="1900" i="0" u="none" strike="noStrike" cap="none">
                <a:solidFill>
                  <a:srgbClr val="000000"/>
                </a:solidFill>
              </a:rPr>
            </a:br>
            <a:br>
              <a:rPr lang="en-GB" sz="1900" i="0" u="none" strike="noStrike" cap="none">
                <a:solidFill>
                  <a:srgbClr val="000000"/>
                </a:solidFill>
              </a:rPr>
            </a:br>
            <a:r>
              <a:rPr lang="en-GB" sz="1900" b="1" i="0" u="none" strike="noStrike" cap="none">
                <a:solidFill>
                  <a:srgbClr val="0070C0"/>
                </a:solidFill>
              </a:rPr>
              <a:t>67 practices </a:t>
            </a:r>
            <a:r>
              <a:rPr lang="en-GB" sz="1900" i="0" u="none" strike="noStrike" cap="none">
                <a:solidFill>
                  <a:schemeClr val="accent3"/>
                </a:solidFill>
              </a:rPr>
              <a:t>supported</a:t>
            </a:r>
            <a:br>
              <a:rPr lang="en-GB" sz="1900" i="0" u="none" strike="noStrike" cap="none">
                <a:solidFill>
                  <a:srgbClr val="000000"/>
                </a:solidFill>
              </a:rPr>
            </a:br>
            <a:br>
              <a:rPr lang="en-GB" sz="1900" i="0" u="none" strike="noStrike" cap="none">
                <a:solidFill>
                  <a:srgbClr val="000000"/>
                </a:solidFill>
              </a:rPr>
            </a:br>
            <a:r>
              <a:rPr lang="en-GB" sz="1900" b="1" i="0" u="none" strike="noStrike" cap="none">
                <a:solidFill>
                  <a:srgbClr val="0070C0"/>
                </a:solidFill>
              </a:rPr>
              <a:t>436,000</a:t>
            </a:r>
            <a:r>
              <a:rPr lang="en-GB" sz="1900" i="0" u="none" strike="noStrike" cap="none">
                <a:solidFill>
                  <a:srgbClr val="000000"/>
                </a:solidFill>
              </a:rPr>
              <a:t> </a:t>
            </a:r>
            <a:r>
              <a:rPr lang="en-GB" sz="1900" i="0" u="none" strike="noStrike" cap="none">
                <a:solidFill>
                  <a:schemeClr val="accent3"/>
                </a:solidFill>
              </a:rPr>
              <a:t>population coverage</a:t>
            </a:r>
            <a:br>
              <a:rPr lang="en-GB" sz="1900" i="0" u="none" strike="noStrike" cap="none">
                <a:solidFill>
                  <a:srgbClr val="000000"/>
                </a:solidFill>
              </a:rPr>
            </a:br>
            <a:br>
              <a:rPr lang="en-GB" sz="1900" i="0" u="none" strike="noStrike" cap="none">
                <a:solidFill>
                  <a:srgbClr val="000000"/>
                </a:solidFill>
              </a:rPr>
            </a:br>
            <a:r>
              <a:rPr lang="en-GB" sz="1900" b="1" i="0" u="none" strike="noStrike" cap="none">
                <a:solidFill>
                  <a:srgbClr val="0070C0"/>
                </a:solidFill>
              </a:rPr>
              <a:t>9 Primary Care Networks</a:t>
            </a:r>
            <a:r>
              <a:rPr lang="en-GB" sz="1900" b="1" i="0" u="none" strike="noStrike" cap="none">
                <a:solidFill>
                  <a:schemeClr val="accent3"/>
                </a:solidFill>
              </a:rPr>
              <a:t> </a:t>
            </a:r>
            <a:r>
              <a:rPr lang="en-GB" sz="1900" i="0" u="none" strike="noStrike" cap="none">
                <a:solidFill>
                  <a:schemeClr val="accent3"/>
                </a:solidFill>
              </a:rPr>
              <a:t>supported</a:t>
            </a:r>
            <a:endParaRPr sz="1100">
              <a:solidFill>
                <a:schemeClr val="accent3"/>
              </a:solidFill>
            </a:endParaRPr>
          </a:p>
          <a:p>
            <a:pPr marL="215900" marR="0" lvl="0" indent="-76200" algn="l" rtl="0">
              <a:lnSpc>
                <a:spcPct val="100000"/>
              </a:lnSpc>
              <a:spcBef>
                <a:spcPts val="0"/>
              </a:spcBef>
              <a:spcAft>
                <a:spcPts val="0"/>
              </a:spcAft>
              <a:buClr>
                <a:schemeClr val="dk1"/>
              </a:buClr>
              <a:buSzPts val="2100"/>
              <a:buFont typeface="Noto Sans Symbols"/>
              <a:buNone/>
            </a:pPr>
            <a:endParaRPr sz="2100" b="0" i="0" u="none" strike="noStrike" cap="none">
              <a:solidFill>
                <a:srgbClr val="000000"/>
              </a:solidFill>
              <a:latin typeface="Calibri"/>
              <a:ea typeface="Calibri"/>
              <a:cs typeface="Calibri"/>
              <a:sym typeface="Calibri"/>
            </a:endParaRPr>
          </a:p>
          <a:p>
            <a:pPr marL="215900" marR="0" lvl="0" indent="-10160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br>
              <a:rPr lang="en-GB"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69" name="Google Shape;269;p49"/>
          <p:cNvPicPr preferRelativeResize="0"/>
          <p:nvPr/>
        </p:nvPicPr>
        <p:blipFill rotWithShape="1">
          <a:blip r:embed="rId3">
            <a:alphaModFix/>
          </a:blip>
          <a:srcRect/>
          <a:stretch/>
        </p:blipFill>
        <p:spPr>
          <a:xfrm>
            <a:off x="6639569" y="4591693"/>
            <a:ext cx="752552" cy="476978"/>
          </a:xfrm>
          <a:prstGeom prst="rect">
            <a:avLst/>
          </a:prstGeom>
          <a:noFill/>
          <a:ln>
            <a:noFill/>
          </a:ln>
        </p:spPr>
      </p:pic>
      <p:pic>
        <p:nvPicPr>
          <p:cNvPr id="270" name="Google Shape;270;p49"/>
          <p:cNvPicPr preferRelativeResize="0"/>
          <p:nvPr/>
        </p:nvPicPr>
        <p:blipFill rotWithShape="1">
          <a:blip r:embed="rId4">
            <a:alphaModFix/>
          </a:blip>
          <a:srcRect/>
          <a:stretch/>
        </p:blipFill>
        <p:spPr>
          <a:xfrm>
            <a:off x="7481419" y="4666094"/>
            <a:ext cx="1573283" cy="2722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0"/>
          <p:cNvSpPr/>
          <p:nvPr/>
        </p:nvSpPr>
        <p:spPr>
          <a:xfrm>
            <a:off x="0" y="18"/>
            <a:ext cx="9144000" cy="465600"/>
          </a:xfrm>
          <a:prstGeom prst="rect">
            <a:avLst/>
          </a:prstGeom>
          <a:solidFill>
            <a:srgbClr val="4DB9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76" name="Google Shape;276;p50"/>
          <p:cNvSpPr txBox="1"/>
          <p:nvPr/>
        </p:nvSpPr>
        <p:spPr>
          <a:xfrm>
            <a:off x="89299" y="36928"/>
            <a:ext cx="8603400" cy="392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100"/>
              <a:buFont typeface="Arial"/>
              <a:buNone/>
            </a:pPr>
            <a:r>
              <a:rPr lang="en-GB" sz="2100" b="1">
                <a:solidFill>
                  <a:srgbClr val="FFFFFF"/>
                </a:solidFill>
              </a:rPr>
              <a:t>Our mission</a:t>
            </a:r>
            <a:endParaRPr sz="2100" b="1" i="0" u="none" strike="noStrike" cap="none">
              <a:solidFill>
                <a:srgbClr val="FFFFFF"/>
              </a:solidFill>
            </a:endParaRPr>
          </a:p>
        </p:txBody>
      </p:sp>
      <p:sp>
        <p:nvSpPr>
          <p:cNvPr id="277" name="Google Shape;277;p50"/>
          <p:cNvSpPr/>
          <p:nvPr/>
        </p:nvSpPr>
        <p:spPr>
          <a:xfrm>
            <a:off x="89299" y="556022"/>
            <a:ext cx="8965500" cy="4155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a:p>
            <a:pPr marR="0" lvl="0" algn="l" rtl="0">
              <a:lnSpc>
                <a:spcPct val="100000"/>
              </a:lnSpc>
              <a:spcBef>
                <a:spcPts val="0"/>
              </a:spcBef>
              <a:spcAft>
                <a:spcPts val="0"/>
              </a:spcAft>
              <a:buClr>
                <a:srgbClr val="000000"/>
              </a:buClr>
              <a:buSzPct val="110000"/>
            </a:pPr>
            <a:r>
              <a:rPr lang="en-GB" sz="1800" i="0" u="none" strike="noStrike" cap="none" dirty="0">
                <a:solidFill>
                  <a:srgbClr val="000000"/>
                </a:solidFill>
              </a:rPr>
              <a:t>Our </a:t>
            </a:r>
            <a:r>
              <a:rPr lang="en-GB" sz="1800" b="1" i="0" u="none" strike="noStrike" cap="none" dirty="0">
                <a:solidFill>
                  <a:srgbClr val="000000"/>
                </a:solidFill>
              </a:rPr>
              <a:t>mission</a:t>
            </a:r>
            <a:r>
              <a:rPr lang="en-GB" sz="1800" i="0" u="none" strike="noStrike" cap="none" dirty="0">
                <a:solidFill>
                  <a:srgbClr val="000000"/>
                </a:solidFill>
              </a:rPr>
              <a:t> is to ensure our patients, within the Birmingham population, receive </a:t>
            </a:r>
            <a:r>
              <a:rPr lang="en-GB" sz="1800" b="1" i="0" u="none" strike="noStrike" cap="none" dirty="0">
                <a:solidFill>
                  <a:srgbClr val="000000"/>
                </a:solidFill>
              </a:rPr>
              <a:t>high quality care</a:t>
            </a:r>
            <a:r>
              <a:rPr lang="en-GB" sz="1800" i="0" u="none" strike="noStrike" cap="none" dirty="0">
                <a:solidFill>
                  <a:srgbClr val="000000"/>
                </a:solidFill>
              </a:rPr>
              <a:t> in the </a:t>
            </a:r>
            <a:r>
              <a:rPr lang="en-GB" sz="1800" b="1" i="0" u="none" strike="noStrike" cap="none" dirty="0">
                <a:solidFill>
                  <a:srgbClr val="000000"/>
                </a:solidFill>
              </a:rPr>
              <a:t>most appropriate setting for their needs</a:t>
            </a:r>
            <a:r>
              <a:rPr lang="en-GB" sz="1800" i="0" u="none" strike="noStrike" cap="none" dirty="0">
                <a:solidFill>
                  <a:srgbClr val="000000"/>
                </a:solidFill>
              </a:rPr>
              <a:t>.</a:t>
            </a:r>
            <a:endParaRPr sz="1100" dirty="0"/>
          </a:p>
          <a:p>
            <a:pPr marL="215900" marR="0" lvl="0" indent="-101600" algn="l" rtl="0">
              <a:lnSpc>
                <a:spcPct val="100000"/>
              </a:lnSpc>
              <a:spcBef>
                <a:spcPts val="0"/>
              </a:spcBef>
              <a:spcAft>
                <a:spcPts val="0"/>
              </a:spcAft>
              <a:buClr>
                <a:schemeClr val="dk1"/>
              </a:buClr>
              <a:buSzPts val="1800"/>
              <a:buFont typeface="Noto Sans Symbols"/>
              <a:buNone/>
            </a:pPr>
            <a:endParaRPr sz="1800" i="0" u="none" strike="noStrike" cap="none" dirty="0">
              <a:solidFill>
                <a:srgbClr val="000000"/>
              </a:solidFill>
            </a:endParaRPr>
          </a:p>
          <a:p>
            <a:pPr marL="114300" marR="0" lvl="0" algn="l" rtl="0">
              <a:lnSpc>
                <a:spcPct val="100000"/>
              </a:lnSpc>
              <a:spcBef>
                <a:spcPts val="0"/>
              </a:spcBef>
              <a:spcAft>
                <a:spcPts val="0"/>
              </a:spcAft>
              <a:buClr>
                <a:srgbClr val="000000"/>
              </a:buClr>
              <a:buSzPts val="1800"/>
            </a:pPr>
            <a:r>
              <a:rPr lang="en-GB" sz="1800" i="0" u="none" strike="noStrike" cap="none" dirty="0">
                <a:solidFill>
                  <a:srgbClr val="000000"/>
                </a:solidFill>
              </a:rPr>
              <a:t>4 objectives of each piece of transformation work we undertake are to:</a:t>
            </a:r>
            <a:endParaRPr sz="1100" dirty="0"/>
          </a:p>
          <a:p>
            <a:pPr marL="457200" marR="0" lvl="0" indent="0" algn="l" rtl="0">
              <a:lnSpc>
                <a:spcPct val="100000"/>
              </a:lnSpc>
              <a:spcBef>
                <a:spcPts val="0"/>
              </a:spcBef>
              <a:spcAft>
                <a:spcPts val="0"/>
              </a:spcAft>
              <a:buNone/>
            </a:pPr>
            <a:endParaRPr sz="1800" i="0" u="none" strike="noStrike" cap="none" dirty="0">
              <a:solidFill>
                <a:srgbClr val="000000"/>
              </a:solidFill>
            </a:endParaRPr>
          </a:p>
          <a:p>
            <a:pPr marL="1371600" marR="0" lvl="0" indent="-342900" algn="l" rtl="0">
              <a:lnSpc>
                <a:spcPct val="100000"/>
              </a:lnSpc>
              <a:spcBef>
                <a:spcPts val="0"/>
              </a:spcBef>
              <a:spcAft>
                <a:spcPts val="0"/>
              </a:spcAft>
              <a:buClr>
                <a:srgbClr val="000000"/>
              </a:buClr>
              <a:buSzPts val="1800"/>
              <a:buAutoNum type="arabicPeriod"/>
            </a:pPr>
            <a:r>
              <a:rPr lang="en-GB" sz="1800" i="0" u="none" strike="noStrike" cap="none" dirty="0">
                <a:solidFill>
                  <a:srgbClr val="000000"/>
                </a:solidFill>
              </a:rPr>
              <a:t>Improve clinical results and impact</a:t>
            </a:r>
            <a:endParaRPr sz="1100" dirty="0"/>
          </a:p>
          <a:p>
            <a:pPr marL="1371600" marR="0" lvl="0" indent="-342900" algn="l" rtl="0">
              <a:lnSpc>
                <a:spcPct val="100000"/>
              </a:lnSpc>
              <a:spcBef>
                <a:spcPts val="0"/>
              </a:spcBef>
              <a:spcAft>
                <a:spcPts val="0"/>
              </a:spcAft>
              <a:buClr>
                <a:srgbClr val="000000"/>
              </a:buClr>
              <a:buSzPts val="1800"/>
              <a:buAutoNum type="arabicPeriod"/>
            </a:pPr>
            <a:r>
              <a:rPr lang="en-GB" sz="1800" i="0" u="none" strike="noStrike" cap="none" dirty="0">
                <a:solidFill>
                  <a:srgbClr val="000000"/>
                </a:solidFill>
              </a:rPr>
              <a:t>Improve patient and staff experience</a:t>
            </a:r>
            <a:endParaRPr sz="1100" dirty="0"/>
          </a:p>
          <a:p>
            <a:pPr marL="1371600" marR="0" lvl="0" indent="-342900" algn="l" rtl="0">
              <a:lnSpc>
                <a:spcPct val="100000"/>
              </a:lnSpc>
              <a:spcBef>
                <a:spcPts val="0"/>
              </a:spcBef>
              <a:spcAft>
                <a:spcPts val="0"/>
              </a:spcAft>
              <a:buClr>
                <a:srgbClr val="000000"/>
              </a:buClr>
              <a:buSzPts val="1800"/>
              <a:buAutoNum type="arabicPeriod"/>
            </a:pPr>
            <a:r>
              <a:rPr lang="en-GB" sz="1800" i="0" u="none" strike="noStrike" cap="none" dirty="0">
                <a:solidFill>
                  <a:srgbClr val="000000"/>
                </a:solidFill>
              </a:rPr>
              <a:t>Optimise use of limited resources to reduce costs</a:t>
            </a:r>
            <a:endParaRPr sz="1100" dirty="0"/>
          </a:p>
          <a:p>
            <a:pPr marL="1371600" marR="0" lvl="0" indent="-342900" algn="l" rtl="0">
              <a:lnSpc>
                <a:spcPct val="100000"/>
              </a:lnSpc>
              <a:spcBef>
                <a:spcPts val="0"/>
              </a:spcBef>
              <a:spcAft>
                <a:spcPts val="0"/>
              </a:spcAft>
              <a:buClr>
                <a:srgbClr val="000000"/>
              </a:buClr>
              <a:buSzPts val="1800"/>
              <a:buAutoNum type="arabicPeriod"/>
            </a:pPr>
            <a:r>
              <a:rPr lang="en-GB" sz="1800" i="0" u="none" strike="noStrike" cap="none" dirty="0">
                <a:solidFill>
                  <a:srgbClr val="000000"/>
                </a:solidFill>
              </a:rPr>
              <a:t>Sustainable and scalable delivery models</a:t>
            </a:r>
            <a:endParaRPr sz="1100" dirty="0"/>
          </a:p>
          <a:p>
            <a:pPr marL="215900" marR="0" lvl="0" indent="-101600" algn="l" rtl="0">
              <a:lnSpc>
                <a:spcPct val="100000"/>
              </a:lnSpc>
              <a:spcBef>
                <a:spcPts val="0"/>
              </a:spcBef>
              <a:spcAft>
                <a:spcPts val="0"/>
              </a:spcAft>
              <a:buClr>
                <a:schemeClr val="dk1"/>
              </a:buClr>
              <a:buSzPts val="1800"/>
              <a:buFont typeface="Noto Sans Symbols"/>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br>
              <a:rPr lang="en-GB" sz="18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pic>
        <p:nvPicPr>
          <p:cNvPr id="278" name="Google Shape;278;p50"/>
          <p:cNvPicPr preferRelativeResize="0"/>
          <p:nvPr/>
        </p:nvPicPr>
        <p:blipFill rotWithShape="1">
          <a:blip r:embed="rId3">
            <a:alphaModFix/>
          </a:blip>
          <a:srcRect/>
          <a:stretch/>
        </p:blipFill>
        <p:spPr>
          <a:xfrm>
            <a:off x="5787026" y="4461325"/>
            <a:ext cx="958241" cy="607347"/>
          </a:xfrm>
          <a:prstGeom prst="rect">
            <a:avLst/>
          </a:prstGeom>
          <a:noFill/>
          <a:ln>
            <a:noFill/>
          </a:ln>
        </p:spPr>
      </p:pic>
      <p:pic>
        <p:nvPicPr>
          <p:cNvPr id="279" name="Google Shape;279;p50"/>
          <p:cNvPicPr preferRelativeResize="0"/>
          <p:nvPr/>
        </p:nvPicPr>
        <p:blipFill rotWithShape="1">
          <a:blip r:embed="rId4">
            <a:alphaModFix/>
          </a:blip>
          <a:srcRect/>
          <a:stretch/>
        </p:blipFill>
        <p:spPr>
          <a:xfrm>
            <a:off x="6883919" y="4591694"/>
            <a:ext cx="2003298" cy="3466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1"/>
          <p:cNvSpPr/>
          <p:nvPr/>
        </p:nvSpPr>
        <p:spPr>
          <a:xfrm>
            <a:off x="0" y="18"/>
            <a:ext cx="9144000" cy="465600"/>
          </a:xfrm>
          <a:prstGeom prst="rect">
            <a:avLst/>
          </a:prstGeom>
          <a:solidFill>
            <a:srgbClr val="4DB9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85" name="Google Shape;285;p51"/>
          <p:cNvSpPr txBox="1"/>
          <p:nvPr/>
        </p:nvSpPr>
        <p:spPr>
          <a:xfrm>
            <a:off x="89299" y="36928"/>
            <a:ext cx="8603400" cy="392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100"/>
              <a:buFont typeface="Open Sans Light"/>
              <a:buNone/>
            </a:pPr>
            <a:r>
              <a:rPr lang="en-GB" sz="2100" b="1" i="0" u="none" strike="noStrike" cap="none">
                <a:solidFill>
                  <a:srgbClr val="FFFFFF"/>
                </a:solidFill>
              </a:rPr>
              <a:t>SDS </a:t>
            </a:r>
            <a:r>
              <a:rPr lang="en-GB" sz="2100" b="1">
                <a:solidFill>
                  <a:srgbClr val="FFFFFF"/>
                </a:solidFill>
              </a:rPr>
              <a:t>d</a:t>
            </a:r>
            <a:r>
              <a:rPr lang="en-GB" sz="2100" b="1" i="0" u="none" strike="noStrike" cap="none">
                <a:solidFill>
                  <a:srgbClr val="FFFFFF"/>
                </a:solidFill>
              </a:rPr>
              <a:t>ermatology </a:t>
            </a:r>
            <a:r>
              <a:rPr lang="en-GB" sz="2100" b="1">
                <a:solidFill>
                  <a:srgbClr val="FFFFFF"/>
                </a:solidFill>
              </a:rPr>
              <a:t>s</a:t>
            </a:r>
            <a:r>
              <a:rPr lang="en-GB" sz="2100" b="1" i="0" u="none" strike="noStrike" cap="none">
                <a:solidFill>
                  <a:srgbClr val="FFFFFF"/>
                </a:solidFill>
              </a:rPr>
              <a:t>ervice </a:t>
            </a:r>
            <a:r>
              <a:rPr lang="en-GB" sz="2100" b="1">
                <a:solidFill>
                  <a:srgbClr val="FFFFFF"/>
                </a:solidFill>
              </a:rPr>
              <a:t>i</a:t>
            </a:r>
            <a:r>
              <a:rPr lang="en-GB" sz="2100" b="1" i="0" u="none" strike="noStrike" cap="none">
                <a:solidFill>
                  <a:srgbClr val="FFFFFF"/>
                </a:solidFill>
              </a:rPr>
              <a:t>mpact</a:t>
            </a:r>
            <a:endParaRPr sz="1100" b="1"/>
          </a:p>
        </p:txBody>
      </p:sp>
      <p:sp>
        <p:nvSpPr>
          <p:cNvPr id="286" name="Google Shape;286;p51"/>
          <p:cNvSpPr txBox="1">
            <a:spLocks noGrp="1"/>
          </p:cNvSpPr>
          <p:nvPr>
            <p:ph type="body" idx="1"/>
          </p:nvPr>
        </p:nvSpPr>
        <p:spPr>
          <a:xfrm>
            <a:off x="184547" y="681038"/>
            <a:ext cx="8761800" cy="6429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accent3"/>
              </a:buClr>
              <a:buSzPts val="1800"/>
              <a:buChar char="•"/>
            </a:pPr>
            <a:r>
              <a:rPr lang="en-GB" sz="1800">
                <a:solidFill>
                  <a:schemeClr val="accent3"/>
                </a:solidFill>
              </a:rPr>
              <a:t>Service launched in Jan 2018 with one GP and one specialist nurse from Oxford. Now up to 9 GPs and 2 specialist nurses</a:t>
            </a:r>
            <a:endParaRPr>
              <a:solidFill>
                <a:schemeClr val="accent3"/>
              </a:solidFill>
            </a:endParaRPr>
          </a:p>
          <a:p>
            <a:pPr marL="0" lvl="0" indent="0" algn="l" rtl="0">
              <a:lnSpc>
                <a:spcPct val="90000"/>
              </a:lnSpc>
              <a:spcBef>
                <a:spcPts val="800"/>
              </a:spcBef>
              <a:spcAft>
                <a:spcPts val="0"/>
              </a:spcAft>
              <a:buClr>
                <a:schemeClr val="dk1"/>
              </a:buClr>
              <a:buSzPts val="2000"/>
              <a:buNone/>
            </a:pPr>
            <a:endParaRPr sz="2000">
              <a:solidFill>
                <a:schemeClr val="accent3"/>
              </a:solidFill>
            </a:endParaRPr>
          </a:p>
          <a:p>
            <a:pPr marL="177800" lvl="0" indent="-177800" algn="l" rtl="0">
              <a:lnSpc>
                <a:spcPct val="90000"/>
              </a:lnSpc>
              <a:spcBef>
                <a:spcPts val="800"/>
              </a:spcBef>
              <a:spcAft>
                <a:spcPts val="0"/>
              </a:spcAft>
              <a:buClr>
                <a:schemeClr val="accent3"/>
              </a:buClr>
              <a:buSzPts val="1800"/>
              <a:buChar char="•"/>
            </a:pPr>
            <a:r>
              <a:rPr lang="en-GB" sz="1800">
                <a:solidFill>
                  <a:schemeClr val="accent3"/>
                </a:solidFill>
              </a:rPr>
              <a:t>Over last 6 months we have added additional photo clinics at hub locations to support the teledermatology part of our service with support from NHSEI, to recruit additional staff (e.g. HCAs) and buy equipment (e.g. iPads and dermatoscopes)</a:t>
            </a:r>
            <a:endParaRPr>
              <a:solidFill>
                <a:schemeClr val="accent3"/>
              </a:solidFill>
            </a:endParaRPr>
          </a:p>
          <a:p>
            <a:pPr marL="0" lvl="0" indent="0" algn="l" rtl="0">
              <a:lnSpc>
                <a:spcPct val="90000"/>
              </a:lnSpc>
              <a:spcBef>
                <a:spcPts val="800"/>
              </a:spcBef>
              <a:spcAft>
                <a:spcPts val="0"/>
              </a:spcAft>
              <a:buClr>
                <a:schemeClr val="dk1"/>
              </a:buClr>
              <a:buSzPts val="1800"/>
              <a:buNone/>
            </a:pPr>
            <a:endParaRPr sz="1800">
              <a:solidFill>
                <a:schemeClr val="accent3"/>
              </a:solidFill>
            </a:endParaRPr>
          </a:p>
          <a:p>
            <a:pPr marL="177800" lvl="0" indent="-177800" algn="l" rtl="0">
              <a:lnSpc>
                <a:spcPct val="90000"/>
              </a:lnSpc>
              <a:spcBef>
                <a:spcPts val="800"/>
              </a:spcBef>
              <a:spcAft>
                <a:spcPts val="0"/>
              </a:spcAft>
              <a:buClr>
                <a:schemeClr val="accent3"/>
              </a:buClr>
              <a:buSzPts val="1800"/>
              <a:buChar char="•"/>
            </a:pPr>
            <a:r>
              <a:rPr lang="en-GB" sz="1800">
                <a:solidFill>
                  <a:schemeClr val="accent3"/>
                </a:solidFill>
              </a:rPr>
              <a:t>We now have three routes to exploit ‘teledermatology’ opportunities into our service: from GP practice with patient, patient direct, or our hub photo clinics</a:t>
            </a:r>
            <a:endParaRPr sz="1800">
              <a:solidFill>
                <a:schemeClr val="accent3"/>
              </a:solidFill>
            </a:endParaRPr>
          </a:p>
          <a:p>
            <a:pPr marL="177800" lvl="0" indent="0" algn="l" rtl="0">
              <a:lnSpc>
                <a:spcPct val="90000"/>
              </a:lnSpc>
              <a:spcBef>
                <a:spcPts val="800"/>
              </a:spcBef>
              <a:spcAft>
                <a:spcPts val="0"/>
              </a:spcAft>
              <a:buNone/>
            </a:pPr>
            <a:endParaRPr sz="1800">
              <a:solidFill>
                <a:schemeClr val="accent3"/>
              </a:solidFill>
            </a:endParaRPr>
          </a:p>
          <a:p>
            <a:pPr marL="177800" lvl="0" indent="-177800" algn="l" rtl="0">
              <a:lnSpc>
                <a:spcPct val="90000"/>
              </a:lnSpc>
              <a:spcBef>
                <a:spcPts val="800"/>
              </a:spcBef>
              <a:spcAft>
                <a:spcPts val="0"/>
              </a:spcAft>
              <a:buClr>
                <a:schemeClr val="accent3"/>
              </a:buClr>
              <a:buSzPts val="1800"/>
              <a:buChar char="•"/>
            </a:pPr>
            <a:r>
              <a:rPr lang="en-GB" sz="1800">
                <a:solidFill>
                  <a:schemeClr val="accent3"/>
                </a:solidFill>
              </a:rPr>
              <a:t>The service admin team (trained by our GPs) are able to check if we have appropriate quality from any of these routes to ensure we reduce wasted clinician time</a:t>
            </a:r>
            <a:endParaRPr>
              <a:solidFill>
                <a:schemeClr val="accent3"/>
              </a:solidFill>
            </a:endParaRPr>
          </a:p>
          <a:p>
            <a:pPr marL="0" lvl="0" indent="0" algn="l" rtl="0">
              <a:lnSpc>
                <a:spcPct val="90000"/>
              </a:lnSpc>
              <a:spcBef>
                <a:spcPts val="800"/>
              </a:spcBef>
              <a:spcAft>
                <a:spcPts val="0"/>
              </a:spcAft>
              <a:buClr>
                <a:schemeClr val="dk1"/>
              </a:buClr>
              <a:buSzPts val="2100"/>
              <a:buFont typeface="Arial"/>
              <a:buNone/>
            </a:pPr>
            <a:endParaRPr/>
          </a:p>
        </p:txBody>
      </p:sp>
      <p:pic>
        <p:nvPicPr>
          <p:cNvPr id="287" name="Google Shape;287;p51"/>
          <p:cNvPicPr preferRelativeResize="0"/>
          <p:nvPr/>
        </p:nvPicPr>
        <p:blipFill rotWithShape="1">
          <a:blip r:embed="rId3">
            <a:alphaModFix/>
          </a:blip>
          <a:srcRect/>
          <a:stretch/>
        </p:blipFill>
        <p:spPr>
          <a:xfrm>
            <a:off x="6650598" y="4595874"/>
            <a:ext cx="752552" cy="476978"/>
          </a:xfrm>
          <a:prstGeom prst="rect">
            <a:avLst/>
          </a:prstGeom>
          <a:noFill/>
          <a:ln>
            <a:noFill/>
          </a:ln>
        </p:spPr>
      </p:pic>
      <p:pic>
        <p:nvPicPr>
          <p:cNvPr id="288" name="Google Shape;288;p51"/>
          <p:cNvPicPr preferRelativeResize="0"/>
          <p:nvPr/>
        </p:nvPicPr>
        <p:blipFill rotWithShape="1">
          <a:blip r:embed="rId4">
            <a:alphaModFix/>
          </a:blip>
          <a:srcRect/>
          <a:stretch/>
        </p:blipFill>
        <p:spPr>
          <a:xfrm>
            <a:off x="7477403" y="4698259"/>
            <a:ext cx="1573283" cy="2722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B3E3EF-8DCC-F84D-8237-0DA87FA99BE1}"/>
              </a:ext>
            </a:extLst>
          </p:cNvPr>
          <p:cNvSpPr/>
          <p:nvPr/>
        </p:nvSpPr>
        <p:spPr>
          <a:xfrm>
            <a:off x="-126522" y="2115472"/>
            <a:ext cx="9397044" cy="3125984"/>
          </a:xfrm>
          <a:prstGeom prst="rect">
            <a:avLst/>
          </a:prstGeom>
          <a:solidFill>
            <a:srgbClr val="24B6C7">
              <a:alpha val="7843"/>
            </a:srgbClr>
          </a:solidFill>
          <a:ln>
            <a:no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srgbClr val="24B6C7"/>
              </a:solidFill>
              <a:latin typeface="Calibri" panose="020F0502020204030204"/>
            </a:endParaRPr>
          </a:p>
        </p:txBody>
      </p:sp>
      <p:sp>
        <p:nvSpPr>
          <p:cNvPr id="10" name="Rounded Rectangle 9">
            <a:extLst>
              <a:ext uri="{FF2B5EF4-FFF2-40B4-BE49-F238E27FC236}">
                <a16:creationId xmlns:a16="http://schemas.microsoft.com/office/drawing/2014/main" id="{6EF4738F-5D31-E04E-B953-F56F8D64EC9A}"/>
              </a:ext>
            </a:extLst>
          </p:cNvPr>
          <p:cNvSpPr/>
          <p:nvPr/>
        </p:nvSpPr>
        <p:spPr>
          <a:xfrm>
            <a:off x="191610" y="788572"/>
            <a:ext cx="3462289" cy="1026017"/>
          </a:xfrm>
          <a:prstGeom prst="roundRect">
            <a:avLst/>
          </a:pr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pic>
        <p:nvPicPr>
          <p:cNvPr id="4" name="Picture 8">
            <a:extLst>
              <a:ext uri="{FF2B5EF4-FFF2-40B4-BE49-F238E27FC236}">
                <a16:creationId xmlns:a16="http://schemas.microsoft.com/office/drawing/2014/main" id="{5212A11A-F2FE-2D4F-B052-BE3EE38AE5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530" y="146641"/>
            <a:ext cx="1996046" cy="345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B9BD5"/>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
            <a:extLst>
              <a:ext uri="{FF2B5EF4-FFF2-40B4-BE49-F238E27FC236}">
                <a16:creationId xmlns:a16="http://schemas.microsoft.com/office/drawing/2014/main" id="{89D7E549-59BB-CE49-8C3D-DCF71810F324}"/>
              </a:ext>
            </a:extLst>
          </p:cNvPr>
          <p:cNvSpPr txBox="1">
            <a:spLocks noChangeArrowheads="1"/>
          </p:cNvSpPr>
          <p:nvPr/>
        </p:nvSpPr>
        <p:spPr bwMode="auto">
          <a:xfrm>
            <a:off x="119314" y="185259"/>
            <a:ext cx="56353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628650" algn="l"/>
              </a:tabLst>
              <a:defRPr>
                <a:solidFill>
                  <a:srgbClr val="000000"/>
                </a:solidFill>
                <a:latin typeface="Calibri" pitchFamily="34" charset="0"/>
                <a:ea typeface="Calibri" pitchFamily="34" charset="0"/>
                <a:cs typeface="Calibri" pitchFamily="34" charset="0"/>
                <a:sym typeface="Calibri" pitchFamily="34" charset="0"/>
              </a:defRPr>
            </a:lvl1pPr>
            <a:lvl2pPr>
              <a:tabLst>
                <a:tab pos="628650" algn="l"/>
              </a:tabLst>
              <a:defRPr>
                <a:solidFill>
                  <a:srgbClr val="000000"/>
                </a:solidFill>
                <a:latin typeface="Calibri" pitchFamily="34" charset="0"/>
                <a:ea typeface="Calibri" pitchFamily="34" charset="0"/>
                <a:cs typeface="Calibri" pitchFamily="34" charset="0"/>
                <a:sym typeface="Calibri" pitchFamily="34" charset="0"/>
              </a:defRPr>
            </a:lvl2pPr>
            <a:lvl3pPr>
              <a:tabLst>
                <a:tab pos="628650" algn="l"/>
              </a:tabLst>
              <a:defRPr>
                <a:solidFill>
                  <a:srgbClr val="000000"/>
                </a:solidFill>
                <a:latin typeface="Calibri" pitchFamily="34" charset="0"/>
                <a:ea typeface="Calibri" pitchFamily="34" charset="0"/>
                <a:cs typeface="Calibri" pitchFamily="34" charset="0"/>
                <a:sym typeface="Calibri" pitchFamily="34" charset="0"/>
              </a:defRPr>
            </a:lvl3pPr>
            <a:lvl4pPr>
              <a:tabLst>
                <a:tab pos="628650" algn="l"/>
              </a:tabLst>
              <a:defRPr>
                <a:solidFill>
                  <a:srgbClr val="000000"/>
                </a:solidFill>
                <a:latin typeface="Calibri" pitchFamily="34" charset="0"/>
                <a:ea typeface="Calibri" pitchFamily="34" charset="0"/>
                <a:cs typeface="Calibri" pitchFamily="34" charset="0"/>
                <a:sym typeface="Calibri" pitchFamily="34" charset="0"/>
              </a:defRPr>
            </a:lvl4pPr>
            <a:lvl5pPr>
              <a:tabLst>
                <a:tab pos="628650" algn="l"/>
              </a:tabLst>
              <a:defRPr>
                <a:solidFill>
                  <a:srgbClr val="000000"/>
                </a:solidFill>
                <a:latin typeface="Calibri" pitchFamily="34" charset="0"/>
                <a:ea typeface="Calibri" pitchFamily="34" charset="0"/>
                <a:cs typeface="Calibri" pitchFamily="34" charset="0"/>
                <a:sym typeface="Calibri" pitchFamily="34" charset="0"/>
              </a:defRPr>
            </a:lvl5pPr>
            <a:lvl6pPr marL="2284413" indent="1588" eaLnBrk="0" fontAlgn="base" hangingPunct="0">
              <a:spcBef>
                <a:spcPct val="0"/>
              </a:spcBef>
              <a:spcAft>
                <a:spcPct val="0"/>
              </a:spcAft>
              <a:tabLst>
                <a:tab pos="628650" algn="l"/>
              </a:tabLst>
              <a:defRPr>
                <a:solidFill>
                  <a:srgbClr val="000000"/>
                </a:solidFill>
                <a:latin typeface="Calibri" pitchFamily="34" charset="0"/>
                <a:ea typeface="Calibri" pitchFamily="34" charset="0"/>
                <a:cs typeface="Calibri" pitchFamily="34" charset="0"/>
                <a:sym typeface="Calibri" pitchFamily="34" charset="0"/>
              </a:defRPr>
            </a:lvl6pPr>
            <a:lvl7pPr marL="2741613" indent="1588" eaLnBrk="0" fontAlgn="base" hangingPunct="0">
              <a:spcBef>
                <a:spcPct val="0"/>
              </a:spcBef>
              <a:spcAft>
                <a:spcPct val="0"/>
              </a:spcAft>
              <a:tabLst>
                <a:tab pos="628650" algn="l"/>
              </a:tabLst>
              <a:defRPr>
                <a:solidFill>
                  <a:srgbClr val="000000"/>
                </a:solidFill>
                <a:latin typeface="Calibri" pitchFamily="34" charset="0"/>
                <a:ea typeface="Calibri" pitchFamily="34" charset="0"/>
                <a:cs typeface="Calibri" pitchFamily="34" charset="0"/>
                <a:sym typeface="Calibri" pitchFamily="34" charset="0"/>
              </a:defRPr>
            </a:lvl7pPr>
            <a:lvl8pPr marL="3198813" indent="1588" eaLnBrk="0" fontAlgn="base" hangingPunct="0">
              <a:spcBef>
                <a:spcPct val="0"/>
              </a:spcBef>
              <a:spcAft>
                <a:spcPct val="0"/>
              </a:spcAft>
              <a:tabLst>
                <a:tab pos="628650" algn="l"/>
              </a:tabLst>
              <a:defRPr>
                <a:solidFill>
                  <a:srgbClr val="000000"/>
                </a:solidFill>
                <a:latin typeface="Calibri" pitchFamily="34" charset="0"/>
                <a:ea typeface="Calibri" pitchFamily="34" charset="0"/>
                <a:cs typeface="Calibri" pitchFamily="34" charset="0"/>
                <a:sym typeface="Calibri" pitchFamily="34" charset="0"/>
              </a:defRPr>
            </a:lvl8pPr>
            <a:lvl9pPr marL="3656013" indent="1588" eaLnBrk="0" fontAlgn="base" hangingPunct="0">
              <a:spcBef>
                <a:spcPct val="0"/>
              </a:spcBef>
              <a:spcAft>
                <a:spcPct val="0"/>
              </a:spcAft>
              <a:tabLst>
                <a:tab pos="628650" algn="l"/>
              </a:tabLst>
              <a:defRPr>
                <a:solidFill>
                  <a:srgbClr val="000000"/>
                </a:solidFill>
                <a:latin typeface="Calibri" pitchFamily="34" charset="0"/>
                <a:ea typeface="Calibri" pitchFamily="34" charset="0"/>
                <a:cs typeface="Calibri" pitchFamily="34" charset="0"/>
                <a:sym typeface="Calibri" pitchFamily="34" charset="0"/>
              </a:defRPr>
            </a:lvl9pPr>
          </a:lstStyle>
          <a:p>
            <a:pPr defTabSz="685800">
              <a:buClrTx/>
              <a:tabLst>
                <a:tab pos="471488" algn="l"/>
              </a:tabLst>
              <a:defRPr/>
            </a:pPr>
            <a:r>
              <a:rPr lang="en-GB" altLang="en-US" sz="1500" b="1" kern="1200" dirty="0">
                <a:solidFill>
                  <a:prstClr val="black">
                    <a:lumMod val="65000"/>
                    <a:lumOff val="35000"/>
                  </a:prstClr>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GB" altLang="en-US" sz="1500" b="1" kern="1200" dirty="0">
                <a:solidFill>
                  <a:srgbClr val="24B6C7"/>
                </a:solidFill>
                <a:latin typeface="Open Sans Semibold" panose="020B0606030504020204" pitchFamily="34" charset="0"/>
                <a:ea typeface="Open Sans Semibold" panose="020B0606030504020204" pitchFamily="34" charset="0"/>
                <a:cs typeface="Open Sans Semibold" panose="020B0606030504020204" pitchFamily="34" charset="0"/>
              </a:rPr>
              <a:t>Dermatology - Enhanced Primary Care Service</a:t>
            </a:r>
          </a:p>
        </p:txBody>
      </p:sp>
      <p:sp>
        <p:nvSpPr>
          <p:cNvPr id="7" name="TextBox 6">
            <a:extLst>
              <a:ext uri="{FF2B5EF4-FFF2-40B4-BE49-F238E27FC236}">
                <a16:creationId xmlns:a16="http://schemas.microsoft.com/office/drawing/2014/main" id="{753887CA-1F81-A541-828F-F6FBB1895EB8}"/>
              </a:ext>
            </a:extLst>
          </p:cNvPr>
          <p:cNvSpPr txBox="1"/>
          <p:nvPr/>
        </p:nvSpPr>
        <p:spPr>
          <a:xfrm>
            <a:off x="222521" y="970875"/>
            <a:ext cx="3116406" cy="888705"/>
          </a:xfrm>
          <a:prstGeom prst="rect">
            <a:avLst/>
          </a:prstGeom>
          <a:noFill/>
        </p:spPr>
        <p:txBody>
          <a:bodyPr wrap="square" rtlCol="0">
            <a:spAutoFit/>
          </a:bodyPr>
          <a:lstStyle/>
          <a:p>
            <a:pPr defTabSz="685800">
              <a:buClrTx/>
              <a:defRPr/>
            </a:pPr>
            <a:r>
              <a:rPr lang="en-GB" sz="1125" b="1" kern="1200" dirty="0">
                <a:solidFill>
                  <a:srgbClr val="24B6C7"/>
                </a:solidFill>
                <a:latin typeface="Calibri" panose="020F0502020204030204"/>
              </a:rPr>
              <a:t>Clinical Review or Hub </a:t>
            </a:r>
            <a:r>
              <a:rPr lang="en-GB" sz="1125" b="1" dirty="0">
                <a:solidFill>
                  <a:srgbClr val="24B6C7"/>
                </a:solidFill>
                <a:latin typeface="Calibri" panose="020F0502020204030204"/>
              </a:rPr>
              <a:t>P</a:t>
            </a:r>
            <a:r>
              <a:rPr lang="en-GB" sz="1125" b="1" kern="1200" dirty="0">
                <a:solidFill>
                  <a:srgbClr val="24B6C7"/>
                </a:solidFill>
                <a:latin typeface="Calibri" panose="020F0502020204030204"/>
              </a:rPr>
              <a:t>hoto Clinic appointment </a:t>
            </a:r>
            <a:br>
              <a:rPr lang="en-GB" sz="1350" kern="1200" dirty="0">
                <a:solidFill>
                  <a:srgbClr val="E7E6E6">
                    <a:lumMod val="25000"/>
                  </a:srgbClr>
                </a:solidFill>
                <a:latin typeface="Calibri" panose="020F0502020204030204"/>
                <a:ea typeface="+mn-ea"/>
                <a:cs typeface="+mn-cs"/>
              </a:rPr>
            </a:br>
            <a:r>
              <a:rPr lang="en-GB" sz="1050" kern="1200" dirty="0">
                <a:solidFill>
                  <a:srgbClr val="E7E6E6">
                    <a:lumMod val="25000"/>
                  </a:srgbClr>
                </a:solidFill>
                <a:latin typeface="Calibri" panose="020F0502020204030204"/>
                <a:ea typeface="+mn-ea"/>
                <a:cs typeface="+mn-cs"/>
              </a:rPr>
              <a:t>booked by practice via appointment book in Primary Care System that allows holistic review with access to full Medical History</a:t>
            </a:r>
          </a:p>
          <a:p>
            <a:pPr defTabSz="685800">
              <a:buClrTx/>
              <a:defRPr/>
            </a:pPr>
            <a:endParaRPr lang="en-US" sz="900" kern="1200" dirty="0">
              <a:solidFill>
                <a:srgbClr val="E7E6E6">
                  <a:lumMod val="25000"/>
                </a:srgbClr>
              </a:solidFill>
              <a:latin typeface="Calibri Light" panose="020F0302020204030204"/>
              <a:ea typeface="+mn-ea"/>
              <a:cs typeface="+mn-cs"/>
            </a:endParaRPr>
          </a:p>
        </p:txBody>
      </p:sp>
      <p:sp>
        <p:nvSpPr>
          <p:cNvPr id="8" name="Rounded Rectangle 7">
            <a:extLst>
              <a:ext uri="{FF2B5EF4-FFF2-40B4-BE49-F238E27FC236}">
                <a16:creationId xmlns:a16="http://schemas.microsoft.com/office/drawing/2014/main" id="{3BC2C838-B88D-1E4A-BFB0-F08A954DBBFE}"/>
              </a:ext>
            </a:extLst>
          </p:cNvPr>
          <p:cNvSpPr>
            <a:spLocks noChangeAspect="1"/>
          </p:cNvSpPr>
          <p:nvPr/>
        </p:nvSpPr>
        <p:spPr>
          <a:xfrm>
            <a:off x="4102809" y="789552"/>
            <a:ext cx="4588676" cy="1030730"/>
          </a:xfrm>
          <a:prstGeom prst="roundRect">
            <a:avLst/>
          </a:prstGeom>
          <a:noFill/>
          <a:ln w="19050">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endParaRPr lang="en-GB" sz="1350" kern="1200" dirty="0">
              <a:solidFill>
                <a:prstClr val="white"/>
              </a:solidFill>
              <a:latin typeface="Calibri" panose="020F0502020204030204"/>
            </a:endParaRPr>
          </a:p>
        </p:txBody>
      </p:sp>
      <p:sp>
        <p:nvSpPr>
          <p:cNvPr id="9" name="Rounded Rectangle 8">
            <a:extLst>
              <a:ext uri="{FF2B5EF4-FFF2-40B4-BE49-F238E27FC236}">
                <a16:creationId xmlns:a16="http://schemas.microsoft.com/office/drawing/2014/main" id="{77BE3EBD-556D-B540-BC95-7EE93931A7B0}"/>
              </a:ext>
            </a:extLst>
          </p:cNvPr>
          <p:cNvSpPr/>
          <p:nvPr/>
        </p:nvSpPr>
        <p:spPr>
          <a:xfrm>
            <a:off x="6807415" y="3028355"/>
            <a:ext cx="1742972" cy="934805"/>
          </a:xfrm>
          <a:prstGeom prst="roundRect">
            <a:avLst/>
          </a:prstGeom>
          <a:no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GB" sz="1050" b="1" kern="1200" dirty="0">
                <a:solidFill>
                  <a:srgbClr val="70AD47">
                    <a:lumMod val="75000"/>
                  </a:srgbClr>
                </a:solidFill>
                <a:latin typeface="Calibri" panose="020F0502020204030204"/>
              </a:rPr>
              <a:t>Onward Referral</a:t>
            </a:r>
            <a:br>
              <a:rPr lang="en-GB" sz="1050" b="1" kern="1200" dirty="0">
                <a:solidFill>
                  <a:srgbClr val="70AD47">
                    <a:lumMod val="75000"/>
                  </a:srgbClr>
                </a:solidFill>
                <a:latin typeface="Calibri" panose="020F0502020204030204"/>
              </a:rPr>
            </a:br>
            <a:r>
              <a:rPr lang="en-GB" sz="1050" kern="1200" dirty="0">
                <a:solidFill>
                  <a:srgbClr val="70AD47">
                    <a:lumMod val="75000"/>
                  </a:srgbClr>
                </a:solidFill>
                <a:latin typeface="Calibri Light" panose="020F0302020204030204"/>
              </a:rPr>
              <a:t> to external Community Service or Secondary Care</a:t>
            </a:r>
          </a:p>
        </p:txBody>
      </p:sp>
      <p:sp>
        <p:nvSpPr>
          <p:cNvPr id="12" name="Oval 11">
            <a:extLst>
              <a:ext uri="{FF2B5EF4-FFF2-40B4-BE49-F238E27FC236}">
                <a16:creationId xmlns:a16="http://schemas.microsoft.com/office/drawing/2014/main" id="{E2A022FF-1E26-2242-810E-DBE56CD39306}"/>
              </a:ext>
            </a:extLst>
          </p:cNvPr>
          <p:cNvSpPr/>
          <p:nvPr/>
        </p:nvSpPr>
        <p:spPr>
          <a:xfrm>
            <a:off x="3076934" y="572314"/>
            <a:ext cx="483912" cy="483912"/>
          </a:xfrm>
          <a:prstGeom prst="ellipse">
            <a:avLst/>
          </a:prstGeom>
          <a:solidFill>
            <a:srgbClr val="24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 name="Down Arrow 13">
            <a:extLst>
              <a:ext uri="{FF2B5EF4-FFF2-40B4-BE49-F238E27FC236}">
                <a16:creationId xmlns:a16="http://schemas.microsoft.com/office/drawing/2014/main" id="{24B43085-6C89-5442-B1CE-98AF9571F9FC}"/>
              </a:ext>
            </a:extLst>
          </p:cNvPr>
          <p:cNvSpPr/>
          <p:nvPr/>
        </p:nvSpPr>
        <p:spPr>
          <a:xfrm rot="16200000">
            <a:off x="3621493" y="1099566"/>
            <a:ext cx="483912" cy="419102"/>
          </a:xfrm>
          <a:prstGeom prst="downArrow">
            <a:avLst/>
          </a:prstGeom>
          <a:noFill/>
          <a:ln w="28575">
            <a:solidFill>
              <a:srgbClr val="24B6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5" name="TextBox 14">
            <a:extLst>
              <a:ext uri="{FF2B5EF4-FFF2-40B4-BE49-F238E27FC236}">
                <a16:creationId xmlns:a16="http://schemas.microsoft.com/office/drawing/2014/main" id="{791D7D31-4849-BE48-97E7-397ABC9A3478}"/>
              </a:ext>
            </a:extLst>
          </p:cNvPr>
          <p:cNvSpPr txBox="1"/>
          <p:nvPr/>
        </p:nvSpPr>
        <p:spPr>
          <a:xfrm>
            <a:off x="4268931" y="989272"/>
            <a:ext cx="4265400" cy="646331"/>
          </a:xfrm>
          <a:prstGeom prst="rect">
            <a:avLst/>
          </a:prstGeom>
          <a:noFill/>
        </p:spPr>
        <p:txBody>
          <a:bodyPr wrap="square" rtlCol="0">
            <a:spAutoFit/>
          </a:bodyPr>
          <a:lstStyle/>
          <a:p>
            <a:pPr lvl="0"/>
            <a:r>
              <a:rPr lang="en-GB" sz="1275" kern="1200" dirty="0">
                <a:solidFill>
                  <a:srgbClr val="24B6C7"/>
                </a:solidFill>
                <a:latin typeface="Calibri" panose="020F0502020204030204"/>
                <a:ea typeface="+mn-ea"/>
                <a:cs typeface="+mn-cs"/>
              </a:rPr>
              <a:t>Remote Review </a:t>
            </a:r>
            <a:r>
              <a:rPr lang="en-GB" sz="1275" dirty="0">
                <a:solidFill>
                  <a:srgbClr val="24B6C7"/>
                </a:solidFill>
              </a:rPr>
              <a:t>in Primary Care using </a:t>
            </a:r>
            <a:r>
              <a:rPr lang="en-GB" sz="1275" kern="1200" dirty="0">
                <a:solidFill>
                  <a:srgbClr val="24B6C7"/>
                </a:solidFill>
                <a:latin typeface="Calibri" panose="020F0502020204030204"/>
                <a:ea typeface="+mn-ea"/>
                <a:cs typeface="+mn-cs"/>
              </a:rPr>
              <a:t>photos from GP/Patient/Hub Photo Clinic for routine referrals</a:t>
            </a:r>
            <a:br>
              <a:rPr lang="en-GB" sz="1275" kern="1200" dirty="0">
                <a:solidFill>
                  <a:srgbClr val="24B6C7"/>
                </a:solidFill>
                <a:latin typeface="Calibri" panose="020F0502020204030204"/>
                <a:ea typeface="+mn-ea"/>
                <a:cs typeface="+mn-cs"/>
              </a:rPr>
            </a:br>
            <a:r>
              <a:rPr lang="en-GB" sz="1050" kern="1200" dirty="0">
                <a:solidFill>
                  <a:prstClr val="black">
                    <a:lumMod val="75000"/>
                    <a:lumOff val="25000"/>
                  </a:prstClr>
                </a:solidFill>
                <a:latin typeface="Calibri" panose="020F0502020204030204"/>
                <a:ea typeface="+mn-ea"/>
                <a:cs typeface="+mn-cs"/>
              </a:rPr>
              <a:t>e.g. GP with Extended Role, Specialist Nurse</a:t>
            </a:r>
            <a:endParaRPr lang="en-US" sz="1350" kern="1200" dirty="0">
              <a:solidFill>
                <a:prstClr val="black"/>
              </a:solidFill>
              <a:latin typeface="Calibri" panose="020F0502020204030204"/>
              <a:ea typeface="+mn-ea"/>
              <a:cs typeface="+mn-cs"/>
            </a:endParaRPr>
          </a:p>
        </p:txBody>
      </p:sp>
      <p:sp>
        <p:nvSpPr>
          <p:cNvPr id="18" name="Oval 17">
            <a:extLst>
              <a:ext uri="{FF2B5EF4-FFF2-40B4-BE49-F238E27FC236}">
                <a16:creationId xmlns:a16="http://schemas.microsoft.com/office/drawing/2014/main" id="{E3F9888E-DEC5-3C4C-9B30-BFE04F77B7E0}"/>
              </a:ext>
            </a:extLst>
          </p:cNvPr>
          <p:cNvSpPr/>
          <p:nvPr/>
        </p:nvSpPr>
        <p:spPr>
          <a:xfrm>
            <a:off x="8312317" y="596754"/>
            <a:ext cx="499936" cy="499936"/>
          </a:xfrm>
          <a:prstGeom prst="ellipse">
            <a:avLst/>
          </a:prstGeom>
          <a:solidFill>
            <a:srgbClr val="24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25" name="Rounded Rectangle 24">
            <a:extLst>
              <a:ext uri="{FF2B5EF4-FFF2-40B4-BE49-F238E27FC236}">
                <a16:creationId xmlns:a16="http://schemas.microsoft.com/office/drawing/2014/main" id="{F2FAD5F2-8A0D-BA41-B4B3-E6F756AA2D85}"/>
              </a:ext>
            </a:extLst>
          </p:cNvPr>
          <p:cNvSpPr/>
          <p:nvPr/>
        </p:nvSpPr>
        <p:spPr>
          <a:xfrm>
            <a:off x="521578" y="3028355"/>
            <a:ext cx="1742972" cy="934805"/>
          </a:xfrm>
          <a:prstGeom prst="roundRect">
            <a:avLst/>
          </a:prstGeom>
          <a:noFill/>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GB" sz="1050" b="1" kern="1200" dirty="0">
                <a:solidFill>
                  <a:srgbClr val="4472C4">
                    <a:lumMod val="75000"/>
                  </a:srgbClr>
                </a:solidFill>
                <a:latin typeface="Calibri" panose="020F0502020204030204"/>
              </a:rPr>
              <a:t>Primary Care Plan </a:t>
            </a:r>
            <a:br>
              <a:rPr lang="en-GB" sz="1050" kern="1200" dirty="0">
                <a:solidFill>
                  <a:srgbClr val="4472C4">
                    <a:lumMod val="75000"/>
                  </a:srgbClr>
                </a:solidFill>
                <a:latin typeface="Calibri" panose="020F0502020204030204"/>
              </a:rPr>
            </a:br>
            <a:r>
              <a:rPr lang="en-GB" sz="1050" kern="1200" dirty="0">
                <a:solidFill>
                  <a:srgbClr val="4472C4">
                    <a:lumMod val="75000"/>
                  </a:srgbClr>
                </a:solidFill>
                <a:latin typeface="Calibri Light" panose="020F0302020204030204"/>
              </a:rPr>
              <a:t>typed directly into Primary Care record</a:t>
            </a:r>
          </a:p>
        </p:txBody>
      </p:sp>
      <p:sp>
        <p:nvSpPr>
          <p:cNvPr id="26" name="Rounded Rectangle 25">
            <a:extLst>
              <a:ext uri="{FF2B5EF4-FFF2-40B4-BE49-F238E27FC236}">
                <a16:creationId xmlns:a16="http://schemas.microsoft.com/office/drawing/2014/main" id="{A50FC909-6FD4-B142-BF66-4DDDBAC70F35}"/>
              </a:ext>
            </a:extLst>
          </p:cNvPr>
          <p:cNvSpPr/>
          <p:nvPr/>
        </p:nvSpPr>
        <p:spPr>
          <a:xfrm>
            <a:off x="653142" y="3880864"/>
            <a:ext cx="1489897" cy="238477"/>
          </a:xfrm>
          <a:prstGeom prst="roundRect">
            <a:avLst/>
          </a:prstGeom>
          <a:solidFill>
            <a:schemeClr val="accent1">
              <a:lumMod val="75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GB" sz="975" i="1" kern="1200" dirty="0">
                <a:solidFill>
                  <a:prstClr val="white"/>
                </a:solidFill>
                <a:latin typeface="Calibri" panose="020F0502020204030204"/>
              </a:rPr>
              <a:t>Managed by Practice</a:t>
            </a:r>
          </a:p>
        </p:txBody>
      </p:sp>
      <p:sp>
        <p:nvSpPr>
          <p:cNvPr id="31" name="Rounded Rectangle 30">
            <a:extLst>
              <a:ext uri="{FF2B5EF4-FFF2-40B4-BE49-F238E27FC236}">
                <a16:creationId xmlns:a16="http://schemas.microsoft.com/office/drawing/2014/main" id="{D3A5A19B-FB39-474B-8863-D241066E0903}"/>
              </a:ext>
            </a:extLst>
          </p:cNvPr>
          <p:cNvSpPr/>
          <p:nvPr/>
        </p:nvSpPr>
        <p:spPr>
          <a:xfrm>
            <a:off x="6949187" y="3832597"/>
            <a:ext cx="1489897" cy="329192"/>
          </a:xfrm>
          <a:prstGeom prst="roundRect">
            <a:avLst/>
          </a:prstGeom>
          <a:solidFill>
            <a:schemeClr val="accent6">
              <a:lumMod val="75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GB" sz="975" i="1" kern="1200" dirty="0">
                <a:solidFill>
                  <a:prstClr val="white"/>
                </a:solidFill>
                <a:latin typeface="Calibri" panose="020F0502020204030204"/>
              </a:rPr>
              <a:t>Managed by Community Trust or Secondary Care</a:t>
            </a:r>
          </a:p>
        </p:txBody>
      </p:sp>
      <p:sp>
        <p:nvSpPr>
          <p:cNvPr id="35" name="TextBox 34">
            <a:extLst>
              <a:ext uri="{FF2B5EF4-FFF2-40B4-BE49-F238E27FC236}">
                <a16:creationId xmlns:a16="http://schemas.microsoft.com/office/drawing/2014/main" id="{C6420C80-B8D4-4045-8558-FC783FBC6C9D}"/>
              </a:ext>
            </a:extLst>
          </p:cNvPr>
          <p:cNvSpPr txBox="1"/>
          <p:nvPr/>
        </p:nvSpPr>
        <p:spPr>
          <a:xfrm>
            <a:off x="5113854" y="3482120"/>
            <a:ext cx="1138269" cy="1465786"/>
          </a:xfrm>
          <a:prstGeom prst="rect">
            <a:avLst/>
          </a:prstGeom>
          <a:noFill/>
        </p:spPr>
        <p:txBody>
          <a:bodyPr wrap="square" rtlCol="0">
            <a:spAutoFit/>
          </a:bodyPr>
          <a:lstStyle/>
          <a:p>
            <a:pPr algn="ctr" defTabSz="685800">
              <a:buClrTx/>
              <a:defRPr/>
            </a:pPr>
            <a:r>
              <a:rPr lang="en-GB" sz="1050" b="1" kern="1200" dirty="0">
                <a:solidFill>
                  <a:srgbClr val="4472C4">
                    <a:lumMod val="75000"/>
                  </a:srgbClr>
                </a:solidFill>
                <a:latin typeface="Calibri" panose="020F0502020204030204"/>
                <a:ea typeface="+mn-ea"/>
                <a:cs typeface="+mn-cs"/>
              </a:rPr>
              <a:t>Patient is booked </a:t>
            </a:r>
            <a:br>
              <a:rPr lang="en-GB" sz="1050" b="1" kern="1200" dirty="0">
                <a:solidFill>
                  <a:srgbClr val="4472C4">
                    <a:lumMod val="75000"/>
                  </a:srgbClr>
                </a:solidFill>
                <a:latin typeface="Calibri" panose="020F0502020204030204"/>
                <a:ea typeface="+mn-ea"/>
                <a:cs typeface="+mn-cs"/>
              </a:rPr>
            </a:br>
            <a:r>
              <a:rPr lang="en-GB" sz="1050" b="1" kern="1200" dirty="0">
                <a:solidFill>
                  <a:srgbClr val="4472C4">
                    <a:lumMod val="75000"/>
                  </a:srgbClr>
                </a:solidFill>
                <a:latin typeface="Calibri" panose="020F0502020204030204"/>
                <a:ea typeface="+mn-ea"/>
                <a:cs typeface="+mn-cs"/>
              </a:rPr>
              <a:t>for further Hub photos or further diagnostics</a:t>
            </a:r>
            <a:endParaRPr lang="en-GB" sz="900" kern="1200" dirty="0">
              <a:solidFill>
                <a:srgbClr val="4472C4">
                  <a:lumMod val="75000"/>
                </a:srgbClr>
              </a:solidFill>
              <a:latin typeface="Calibri Light" panose="020F0302020204030204"/>
              <a:ea typeface="+mn-ea"/>
              <a:cs typeface="+mn-cs"/>
            </a:endParaRPr>
          </a:p>
          <a:p>
            <a:pPr defTabSz="685800">
              <a:buClrTx/>
              <a:defRPr/>
            </a:pPr>
            <a:br>
              <a:rPr lang="en-GB" sz="1275" kern="1200" dirty="0">
                <a:solidFill>
                  <a:srgbClr val="4472C4">
                    <a:lumMod val="75000"/>
                  </a:srgbClr>
                </a:solidFill>
                <a:latin typeface="Calibri" panose="020F0502020204030204"/>
                <a:ea typeface="+mn-ea"/>
                <a:cs typeface="+mn-cs"/>
              </a:rPr>
            </a:br>
            <a:endParaRPr lang="en-US" sz="1350" kern="1200" dirty="0">
              <a:solidFill>
                <a:srgbClr val="4472C4">
                  <a:lumMod val="75000"/>
                </a:srgbClr>
              </a:solidFill>
              <a:latin typeface="Calibri" panose="020F0502020204030204"/>
              <a:ea typeface="+mn-ea"/>
              <a:cs typeface="+mn-cs"/>
            </a:endParaRPr>
          </a:p>
        </p:txBody>
      </p:sp>
      <p:sp>
        <p:nvSpPr>
          <p:cNvPr id="36" name="TextBox 35">
            <a:extLst>
              <a:ext uri="{FF2B5EF4-FFF2-40B4-BE49-F238E27FC236}">
                <a16:creationId xmlns:a16="http://schemas.microsoft.com/office/drawing/2014/main" id="{6EC7CB2D-41F3-AB47-AF3D-324F70A8DB7D}"/>
              </a:ext>
            </a:extLst>
          </p:cNvPr>
          <p:cNvSpPr txBox="1"/>
          <p:nvPr/>
        </p:nvSpPr>
        <p:spPr>
          <a:xfrm>
            <a:off x="2618332" y="3447148"/>
            <a:ext cx="1441192" cy="1304203"/>
          </a:xfrm>
          <a:prstGeom prst="rect">
            <a:avLst/>
          </a:prstGeom>
          <a:noFill/>
        </p:spPr>
        <p:txBody>
          <a:bodyPr wrap="square" rtlCol="0">
            <a:spAutoFit/>
          </a:bodyPr>
          <a:lstStyle/>
          <a:p>
            <a:pPr algn="ctr" defTabSz="685800">
              <a:buClrTx/>
              <a:defRPr/>
            </a:pPr>
            <a:r>
              <a:rPr lang="en-GB" sz="1050" b="1" kern="1200" dirty="0">
                <a:solidFill>
                  <a:srgbClr val="4472C4">
                    <a:lumMod val="75000"/>
                  </a:srgbClr>
                </a:solidFill>
                <a:latin typeface="Calibri" panose="020F0502020204030204"/>
                <a:ea typeface="+mn-ea"/>
                <a:cs typeface="+mn-cs"/>
              </a:rPr>
              <a:t>Patient  case is booked into a Dermatology MDT with Consultant support</a:t>
            </a:r>
            <a:endParaRPr lang="en-GB" sz="900" kern="1200" dirty="0">
              <a:solidFill>
                <a:srgbClr val="4472C4">
                  <a:lumMod val="75000"/>
                </a:srgbClr>
              </a:solidFill>
              <a:latin typeface="Calibri Light" panose="020F0302020204030204"/>
              <a:ea typeface="+mn-ea"/>
              <a:cs typeface="+mn-cs"/>
            </a:endParaRPr>
          </a:p>
          <a:p>
            <a:pPr defTabSz="685800">
              <a:buClrTx/>
              <a:defRPr/>
            </a:pPr>
            <a:br>
              <a:rPr lang="en-GB" sz="1275" kern="1200" dirty="0">
                <a:solidFill>
                  <a:srgbClr val="4472C4">
                    <a:lumMod val="75000"/>
                  </a:srgbClr>
                </a:solidFill>
                <a:latin typeface="Calibri" panose="020F0502020204030204"/>
                <a:ea typeface="+mn-ea"/>
                <a:cs typeface="+mn-cs"/>
              </a:rPr>
            </a:br>
            <a:endParaRPr lang="en-US" sz="1350" kern="1200" dirty="0">
              <a:solidFill>
                <a:srgbClr val="4472C4">
                  <a:lumMod val="75000"/>
                </a:srgbClr>
              </a:solidFill>
              <a:latin typeface="Calibri" panose="020F0502020204030204"/>
              <a:ea typeface="+mn-ea"/>
              <a:cs typeface="+mn-cs"/>
            </a:endParaRPr>
          </a:p>
        </p:txBody>
      </p:sp>
      <p:sp>
        <p:nvSpPr>
          <p:cNvPr id="37" name="TextBox 36">
            <a:extLst>
              <a:ext uri="{FF2B5EF4-FFF2-40B4-BE49-F238E27FC236}">
                <a16:creationId xmlns:a16="http://schemas.microsoft.com/office/drawing/2014/main" id="{BB348AE3-4450-7444-A932-31B3E1CA13E1}"/>
              </a:ext>
            </a:extLst>
          </p:cNvPr>
          <p:cNvSpPr txBox="1"/>
          <p:nvPr/>
        </p:nvSpPr>
        <p:spPr>
          <a:xfrm>
            <a:off x="3159175" y="4265465"/>
            <a:ext cx="2876657" cy="796372"/>
          </a:xfrm>
          <a:prstGeom prst="rect">
            <a:avLst/>
          </a:prstGeom>
          <a:noFill/>
        </p:spPr>
        <p:txBody>
          <a:bodyPr wrap="square" rtlCol="0">
            <a:spAutoFit/>
          </a:bodyPr>
          <a:lstStyle/>
          <a:p>
            <a:pPr algn="ctr" defTabSz="685800">
              <a:buClrTx/>
              <a:defRPr/>
            </a:pPr>
            <a:r>
              <a:rPr lang="en-GB" sz="1050" b="1" kern="1200" dirty="0">
                <a:solidFill>
                  <a:srgbClr val="4472C4">
                    <a:lumMod val="75000"/>
                  </a:srgbClr>
                </a:solidFill>
                <a:latin typeface="Calibri" panose="020F0502020204030204"/>
                <a:ea typeface="+mn-ea"/>
                <a:cs typeface="+mn-cs"/>
              </a:rPr>
              <a:t>Patient is booked into Nurse Sub-Clinic </a:t>
            </a:r>
            <a:br>
              <a:rPr lang="en-GB" sz="1050" b="1" kern="1200" dirty="0">
                <a:solidFill>
                  <a:srgbClr val="4472C4">
                    <a:lumMod val="75000"/>
                  </a:srgbClr>
                </a:solidFill>
                <a:latin typeface="Calibri" panose="020F0502020204030204"/>
                <a:ea typeface="+mn-ea"/>
                <a:cs typeface="+mn-cs"/>
              </a:rPr>
            </a:br>
            <a:endParaRPr lang="en-GB" sz="900" kern="1200" dirty="0">
              <a:solidFill>
                <a:srgbClr val="4472C4">
                  <a:lumMod val="75000"/>
                </a:srgbClr>
              </a:solidFill>
              <a:latin typeface="Calibri Light" panose="020F0302020204030204"/>
              <a:ea typeface="+mn-ea"/>
              <a:cs typeface="+mn-cs"/>
            </a:endParaRPr>
          </a:p>
          <a:p>
            <a:pPr defTabSz="685800">
              <a:buClrTx/>
              <a:defRPr/>
            </a:pPr>
            <a:br>
              <a:rPr lang="en-GB" sz="1275" kern="1200" dirty="0">
                <a:solidFill>
                  <a:srgbClr val="4472C4">
                    <a:lumMod val="75000"/>
                  </a:srgbClr>
                </a:solidFill>
                <a:latin typeface="Calibri" panose="020F0502020204030204"/>
                <a:ea typeface="+mn-ea"/>
                <a:cs typeface="+mn-cs"/>
              </a:rPr>
            </a:br>
            <a:endParaRPr lang="en-US" sz="1350" kern="1200" dirty="0">
              <a:solidFill>
                <a:srgbClr val="4472C4">
                  <a:lumMod val="75000"/>
                </a:srgbClr>
              </a:solidFill>
              <a:latin typeface="Calibri" panose="020F0502020204030204"/>
              <a:ea typeface="+mn-ea"/>
              <a:cs typeface="+mn-cs"/>
            </a:endParaRPr>
          </a:p>
        </p:txBody>
      </p:sp>
      <p:grpSp>
        <p:nvGrpSpPr>
          <p:cNvPr id="79" name="Group 78">
            <a:extLst>
              <a:ext uri="{FF2B5EF4-FFF2-40B4-BE49-F238E27FC236}">
                <a16:creationId xmlns:a16="http://schemas.microsoft.com/office/drawing/2014/main" id="{61745F19-439B-A04A-BB06-97713C71B605}"/>
              </a:ext>
            </a:extLst>
          </p:cNvPr>
          <p:cNvGrpSpPr/>
          <p:nvPr/>
        </p:nvGrpSpPr>
        <p:grpSpPr>
          <a:xfrm>
            <a:off x="4310008" y="3472112"/>
            <a:ext cx="523985" cy="518089"/>
            <a:chOff x="6886992" y="5129197"/>
            <a:chExt cx="698646" cy="690785"/>
          </a:xfrm>
          <a:solidFill>
            <a:schemeClr val="accent1">
              <a:lumMod val="75000"/>
            </a:schemeClr>
          </a:solidFill>
        </p:grpSpPr>
        <p:sp>
          <p:nvSpPr>
            <p:cNvPr id="42" name="Oval 41">
              <a:extLst>
                <a:ext uri="{FF2B5EF4-FFF2-40B4-BE49-F238E27FC236}">
                  <a16:creationId xmlns:a16="http://schemas.microsoft.com/office/drawing/2014/main" id="{A89027F7-10E9-E74E-9AEB-17AFA96BA122}"/>
                </a:ext>
              </a:extLst>
            </p:cNvPr>
            <p:cNvSpPr/>
            <p:nvPr/>
          </p:nvSpPr>
          <p:spPr>
            <a:xfrm>
              <a:off x="6886992" y="5129197"/>
              <a:ext cx="698646" cy="6907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pic>
          <p:nvPicPr>
            <p:cNvPr id="38" name="Graphic 43" descr="Female Profile">
              <a:extLst>
                <a:ext uri="{FF2B5EF4-FFF2-40B4-BE49-F238E27FC236}">
                  <a16:creationId xmlns:a16="http://schemas.microsoft.com/office/drawing/2014/main" id="{466A38EE-B18F-6E43-A003-ACE06C442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2320" y="5195838"/>
              <a:ext cx="529734" cy="529734"/>
            </a:xfrm>
            <a:prstGeom prst="rect">
              <a:avLst/>
            </a:prstGeom>
          </p:spPr>
        </p:pic>
      </p:grpSp>
      <p:sp>
        <p:nvSpPr>
          <p:cNvPr id="75" name="Arc 74">
            <a:extLst>
              <a:ext uri="{FF2B5EF4-FFF2-40B4-BE49-F238E27FC236}">
                <a16:creationId xmlns:a16="http://schemas.microsoft.com/office/drawing/2014/main" id="{3E2438E4-7352-044F-9B80-B843C2FBB085}"/>
              </a:ext>
            </a:extLst>
          </p:cNvPr>
          <p:cNvSpPr/>
          <p:nvPr/>
        </p:nvSpPr>
        <p:spPr>
          <a:xfrm rot="6632111">
            <a:off x="1775254" y="2651036"/>
            <a:ext cx="1246850" cy="2851511"/>
          </a:xfrm>
          <a:prstGeom prst="arc">
            <a:avLst>
              <a:gd name="adj1" fmla="val 18291063"/>
              <a:gd name="adj2" fmla="val 3881101"/>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US" sz="1350" kern="1200" dirty="0">
              <a:solidFill>
                <a:prstClr val="black"/>
              </a:solidFill>
              <a:latin typeface="Calibri" panose="020F0502020204030204"/>
            </a:endParaRPr>
          </a:p>
        </p:txBody>
      </p:sp>
      <p:sp>
        <p:nvSpPr>
          <p:cNvPr id="77" name="Arc 76">
            <a:extLst>
              <a:ext uri="{FF2B5EF4-FFF2-40B4-BE49-F238E27FC236}">
                <a16:creationId xmlns:a16="http://schemas.microsoft.com/office/drawing/2014/main" id="{39A2CF6D-69F8-9B4F-AA3E-C0963DB71DF8}"/>
              </a:ext>
            </a:extLst>
          </p:cNvPr>
          <p:cNvSpPr/>
          <p:nvPr/>
        </p:nvSpPr>
        <p:spPr>
          <a:xfrm rot="14967889" flipH="1">
            <a:off x="6092537" y="2766894"/>
            <a:ext cx="1302153" cy="2641629"/>
          </a:xfrm>
          <a:prstGeom prst="arc">
            <a:avLst>
              <a:gd name="adj1" fmla="val 18291063"/>
              <a:gd name="adj2" fmla="val 3718140"/>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US" sz="1350" kern="1200" dirty="0">
              <a:solidFill>
                <a:prstClr val="black"/>
              </a:solidFill>
              <a:latin typeface="Calibri" panose="020F0502020204030204"/>
            </a:endParaRPr>
          </a:p>
        </p:txBody>
      </p:sp>
      <p:sp>
        <p:nvSpPr>
          <p:cNvPr id="29" name="Oval 28">
            <a:extLst>
              <a:ext uri="{FF2B5EF4-FFF2-40B4-BE49-F238E27FC236}">
                <a16:creationId xmlns:a16="http://schemas.microsoft.com/office/drawing/2014/main" id="{815BCA0A-0C09-344D-B463-0945DED5578D}"/>
              </a:ext>
            </a:extLst>
          </p:cNvPr>
          <p:cNvSpPr/>
          <p:nvPr/>
        </p:nvSpPr>
        <p:spPr>
          <a:xfrm>
            <a:off x="7444222" y="2719553"/>
            <a:ext cx="477812" cy="4778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pic>
        <p:nvPicPr>
          <p:cNvPr id="30" name="Graphic 41" descr="Hospital">
            <a:extLst>
              <a:ext uri="{FF2B5EF4-FFF2-40B4-BE49-F238E27FC236}">
                <a16:creationId xmlns:a16="http://schemas.microsoft.com/office/drawing/2014/main" id="{7E7578BF-B440-724C-8E18-FA80E6506D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4880" y="2755492"/>
            <a:ext cx="373060" cy="373060"/>
          </a:xfrm>
          <a:prstGeom prst="rect">
            <a:avLst/>
          </a:prstGeom>
        </p:spPr>
      </p:pic>
      <p:sp>
        <p:nvSpPr>
          <p:cNvPr id="89" name="Arc 88">
            <a:extLst>
              <a:ext uri="{FF2B5EF4-FFF2-40B4-BE49-F238E27FC236}">
                <a16:creationId xmlns:a16="http://schemas.microsoft.com/office/drawing/2014/main" id="{3810FD2D-550E-EC43-A364-FDF47954F786}"/>
              </a:ext>
            </a:extLst>
          </p:cNvPr>
          <p:cNvSpPr/>
          <p:nvPr/>
        </p:nvSpPr>
        <p:spPr>
          <a:xfrm rot="16488155">
            <a:off x="1815048" y="1684293"/>
            <a:ext cx="2166028" cy="3231520"/>
          </a:xfrm>
          <a:prstGeom prst="arc">
            <a:avLst>
              <a:gd name="adj1" fmla="val 17188671"/>
              <a:gd name="adj2" fmla="val 2089561"/>
            </a:avLst>
          </a:prstGeom>
          <a:ln w="38100">
            <a:solidFill>
              <a:schemeClr val="accent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US" sz="1350" kern="1200" dirty="0">
              <a:solidFill>
                <a:prstClr val="black"/>
              </a:solidFill>
              <a:latin typeface="Calibri" panose="020F0502020204030204"/>
            </a:endParaRPr>
          </a:p>
        </p:txBody>
      </p:sp>
      <p:pic>
        <p:nvPicPr>
          <p:cNvPr id="95" name="Graphic 39" descr="Stethoscope">
            <a:extLst>
              <a:ext uri="{FF2B5EF4-FFF2-40B4-BE49-F238E27FC236}">
                <a16:creationId xmlns:a16="http://schemas.microsoft.com/office/drawing/2014/main" id="{C93E03A1-3139-BB4E-8077-5EE3C8A6E7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01952" y="661507"/>
            <a:ext cx="377730" cy="377730"/>
          </a:xfrm>
          <a:prstGeom prst="rect">
            <a:avLst/>
          </a:prstGeom>
        </p:spPr>
      </p:pic>
      <p:pic>
        <p:nvPicPr>
          <p:cNvPr id="98" name="Graphic 97" descr="Daily calendar with solid fill">
            <a:extLst>
              <a:ext uri="{FF2B5EF4-FFF2-40B4-BE49-F238E27FC236}">
                <a16:creationId xmlns:a16="http://schemas.microsoft.com/office/drawing/2014/main" id="{BF74959C-ED82-AB46-81F7-9A55181E8B6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13141" y="612366"/>
            <a:ext cx="407467" cy="407467"/>
          </a:xfrm>
          <a:prstGeom prst="rect">
            <a:avLst/>
          </a:prstGeom>
        </p:spPr>
      </p:pic>
      <p:sp>
        <p:nvSpPr>
          <p:cNvPr id="108" name="Arc 107">
            <a:extLst>
              <a:ext uri="{FF2B5EF4-FFF2-40B4-BE49-F238E27FC236}">
                <a16:creationId xmlns:a16="http://schemas.microsoft.com/office/drawing/2014/main" id="{B7327306-3B20-9349-A939-5C1E3BA76480}"/>
              </a:ext>
            </a:extLst>
          </p:cNvPr>
          <p:cNvSpPr/>
          <p:nvPr/>
        </p:nvSpPr>
        <p:spPr>
          <a:xfrm rot="5111845" flipH="1">
            <a:off x="5019935" y="1673044"/>
            <a:ext cx="2164047" cy="3365969"/>
          </a:xfrm>
          <a:prstGeom prst="arc">
            <a:avLst>
              <a:gd name="adj1" fmla="val 17377934"/>
              <a:gd name="adj2" fmla="val 2121257"/>
            </a:avLst>
          </a:prstGeom>
          <a:ln w="3810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US" sz="1350" kern="1200" dirty="0">
              <a:solidFill>
                <a:prstClr val="black"/>
              </a:solidFill>
              <a:latin typeface="Calibri" panose="020F0502020204030204"/>
            </a:endParaRPr>
          </a:p>
        </p:txBody>
      </p:sp>
      <p:sp>
        <p:nvSpPr>
          <p:cNvPr id="27" name="Oval 26">
            <a:extLst>
              <a:ext uri="{FF2B5EF4-FFF2-40B4-BE49-F238E27FC236}">
                <a16:creationId xmlns:a16="http://schemas.microsoft.com/office/drawing/2014/main" id="{1FE2E0A9-7A11-F744-B1B5-2BE49B963FC3}"/>
              </a:ext>
            </a:extLst>
          </p:cNvPr>
          <p:cNvSpPr/>
          <p:nvPr/>
        </p:nvSpPr>
        <p:spPr>
          <a:xfrm>
            <a:off x="1150931" y="2795324"/>
            <a:ext cx="432049" cy="4320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pic>
        <p:nvPicPr>
          <p:cNvPr id="100" name="Graphic 99" descr="Address Book with solid fill">
            <a:extLst>
              <a:ext uri="{FF2B5EF4-FFF2-40B4-BE49-F238E27FC236}">
                <a16:creationId xmlns:a16="http://schemas.microsoft.com/office/drawing/2014/main" id="{0554E1D9-24B1-6848-8D4F-66F5B83EA23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27410" y="2854439"/>
            <a:ext cx="295416" cy="295416"/>
          </a:xfrm>
          <a:prstGeom prst="rect">
            <a:avLst/>
          </a:prstGeom>
        </p:spPr>
      </p:pic>
      <p:sp>
        <p:nvSpPr>
          <p:cNvPr id="112" name="TextBox 111">
            <a:extLst>
              <a:ext uri="{FF2B5EF4-FFF2-40B4-BE49-F238E27FC236}">
                <a16:creationId xmlns:a16="http://schemas.microsoft.com/office/drawing/2014/main" id="{B8F728C0-9557-7F46-A2AE-6C86C6DB9FDC}"/>
              </a:ext>
            </a:extLst>
          </p:cNvPr>
          <p:cNvSpPr txBox="1"/>
          <p:nvPr/>
        </p:nvSpPr>
        <p:spPr>
          <a:xfrm>
            <a:off x="3253226" y="2895786"/>
            <a:ext cx="2637549" cy="796372"/>
          </a:xfrm>
          <a:prstGeom prst="rect">
            <a:avLst/>
          </a:prstGeom>
          <a:noFill/>
        </p:spPr>
        <p:txBody>
          <a:bodyPr wrap="square" rtlCol="0">
            <a:spAutoFit/>
          </a:bodyPr>
          <a:lstStyle/>
          <a:p>
            <a:pPr algn="ctr" defTabSz="685800">
              <a:buClrTx/>
              <a:defRPr/>
            </a:pPr>
            <a:r>
              <a:rPr lang="en-GB" sz="1050" b="1" kern="1200" dirty="0">
                <a:solidFill>
                  <a:srgbClr val="4472C4">
                    <a:lumMod val="75000"/>
                  </a:srgbClr>
                </a:solidFill>
                <a:latin typeface="Calibri" panose="020F0502020204030204"/>
                <a:ea typeface="+mn-ea"/>
                <a:cs typeface="+mn-cs"/>
              </a:rPr>
              <a:t>Patient consultation is required and booked</a:t>
            </a:r>
          </a:p>
          <a:p>
            <a:pPr algn="ctr" defTabSz="685800">
              <a:buClrTx/>
              <a:defRPr/>
            </a:pPr>
            <a:r>
              <a:rPr lang="en-GB" sz="900" kern="1200" dirty="0">
                <a:solidFill>
                  <a:srgbClr val="4472C4">
                    <a:lumMod val="75000"/>
                  </a:srgbClr>
                </a:solidFill>
                <a:latin typeface="Calibri Light" panose="020F0302020204030204"/>
                <a:ea typeface="+mn-ea"/>
                <a:cs typeface="+mn-cs"/>
              </a:rPr>
              <a:t>(Video / Telephone / Face-to-Face)</a:t>
            </a:r>
          </a:p>
          <a:p>
            <a:pPr defTabSz="685800">
              <a:buClrTx/>
              <a:defRPr/>
            </a:pPr>
            <a:br>
              <a:rPr lang="en-GB" sz="1275" kern="1200" dirty="0">
                <a:solidFill>
                  <a:srgbClr val="4472C4">
                    <a:lumMod val="75000"/>
                  </a:srgbClr>
                </a:solidFill>
                <a:latin typeface="Calibri" panose="020F0502020204030204"/>
                <a:ea typeface="+mn-ea"/>
                <a:cs typeface="+mn-cs"/>
              </a:rPr>
            </a:br>
            <a:endParaRPr lang="en-US" sz="1350" kern="1200" dirty="0">
              <a:solidFill>
                <a:srgbClr val="4472C4">
                  <a:lumMod val="75000"/>
                </a:srgbClr>
              </a:solidFill>
              <a:latin typeface="Calibri" panose="020F0502020204030204"/>
              <a:ea typeface="+mn-ea"/>
              <a:cs typeface="+mn-cs"/>
            </a:endParaRPr>
          </a:p>
        </p:txBody>
      </p:sp>
      <p:cxnSp>
        <p:nvCxnSpPr>
          <p:cNvPr id="115" name="Straight Connector 114">
            <a:extLst>
              <a:ext uri="{FF2B5EF4-FFF2-40B4-BE49-F238E27FC236}">
                <a16:creationId xmlns:a16="http://schemas.microsoft.com/office/drawing/2014/main" id="{37C8823D-2CF2-FB48-8E5E-1D559A352592}"/>
              </a:ext>
            </a:extLst>
          </p:cNvPr>
          <p:cNvCxnSpPr>
            <a:cxnSpLocks/>
          </p:cNvCxnSpPr>
          <p:nvPr/>
        </p:nvCxnSpPr>
        <p:spPr>
          <a:xfrm>
            <a:off x="4572000" y="2587684"/>
            <a:ext cx="0" cy="266756"/>
          </a:xfrm>
          <a:prstGeom prst="line">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77E2DF03-B5A4-164C-ADE3-81919F636BC7}"/>
              </a:ext>
            </a:extLst>
          </p:cNvPr>
          <p:cNvSpPr txBox="1"/>
          <p:nvPr/>
        </p:nvSpPr>
        <p:spPr>
          <a:xfrm>
            <a:off x="7822553" y="4851228"/>
            <a:ext cx="3735335" cy="207749"/>
          </a:xfrm>
          <a:prstGeom prst="rect">
            <a:avLst/>
          </a:prstGeom>
          <a:noFill/>
        </p:spPr>
        <p:txBody>
          <a:bodyPr wrap="square" rtlCol="0">
            <a:spAutoFit/>
          </a:bodyPr>
          <a:lstStyle/>
          <a:p>
            <a:pPr defTabSz="685800">
              <a:buClrTx/>
              <a:defRPr/>
            </a:pPr>
            <a:r>
              <a:rPr lang="en-US" sz="750" kern="1200" dirty="0">
                <a:solidFill>
                  <a:srgbClr val="E7E6E6">
                    <a:lumMod val="25000"/>
                  </a:srgbClr>
                </a:solidFill>
                <a:latin typeface="Calibri Light" panose="020F0302020204030204"/>
                <a:ea typeface="+mn-ea"/>
                <a:cs typeface="+mn-cs"/>
              </a:rPr>
              <a:t>©2022 SDSmyhealthcare</a:t>
            </a:r>
          </a:p>
        </p:txBody>
      </p:sp>
      <p:sp>
        <p:nvSpPr>
          <p:cNvPr id="117" name="Rounded Rectangle 116">
            <a:extLst>
              <a:ext uri="{FF2B5EF4-FFF2-40B4-BE49-F238E27FC236}">
                <a16:creationId xmlns:a16="http://schemas.microsoft.com/office/drawing/2014/main" id="{A14CB5CC-4BE4-4E4D-BEAF-BA2B67D71EC4}"/>
              </a:ext>
            </a:extLst>
          </p:cNvPr>
          <p:cNvSpPr/>
          <p:nvPr/>
        </p:nvSpPr>
        <p:spPr>
          <a:xfrm>
            <a:off x="2611354" y="2854440"/>
            <a:ext cx="3921293" cy="1982015"/>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20" name="Down Arrow 119">
            <a:extLst>
              <a:ext uri="{FF2B5EF4-FFF2-40B4-BE49-F238E27FC236}">
                <a16:creationId xmlns:a16="http://schemas.microsoft.com/office/drawing/2014/main" id="{844B3EA9-1AD3-E64D-9BD6-FFDFE9C4935F}"/>
              </a:ext>
            </a:extLst>
          </p:cNvPr>
          <p:cNvSpPr/>
          <p:nvPr/>
        </p:nvSpPr>
        <p:spPr>
          <a:xfrm>
            <a:off x="4330044" y="1828612"/>
            <a:ext cx="483912" cy="419102"/>
          </a:xfrm>
          <a:prstGeom prst="downArrow">
            <a:avLst/>
          </a:prstGeom>
          <a:solidFill>
            <a:schemeClr val="bg1"/>
          </a:solidFill>
          <a:ln w="28575">
            <a:solidFill>
              <a:srgbClr val="24B6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24" name="Rounded Rectangle 23">
            <a:extLst>
              <a:ext uri="{FF2B5EF4-FFF2-40B4-BE49-F238E27FC236}">
                <a16:creationId xmlns:a16="http://schemas.microsoft.com/office/drawing/2014/main" id="{815CD7C3-069A-A14B-8007-ED28C4334917}"/>
              </a:ext>
            </a:extLst>
          </p:cNvPr>
          <p:cNvSpPr/>
          <p:nvPr/>
        </p:nvSpPr>
        <p:spPr>
          <a:xfrm>
            <a:off x="3594071" y="2260474"/>
            <a:ext cx="1955860" cy="365282"/>
          </a:xfrm>
          <a:prstGeom prst="roundRect">
            <a:avLst/>
          </a:prstGeom>
          <a:solidFill>
            <a:srgbClr val="24B6C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GB" sz="1350" kern="1200" dirty="0">
                <a:solidFill>
                  <a:prstClr val="white"/>
                </a:solidFill>
                <a:latin typeface="Calibri" panose="020F0502020204030204"/>
              </a:rPr>
              <a:t>Outcome of Review</a:t>
            </a:r>
          </a:p>
        </p:txBody>
      </p:sp>
      <p:sp>
        <p:nvSpPr>
          <p:cNvPr id="113" name="Rounded Rectangle 112">
            <a:extLst>
              <a:ext uri="{FF2B5EF4-FFF2-40B4-BE49-F238E27FC236}">
                <a16:creationId xmlns:a16="http://schemas.microsoft.com/office/drawing/2014/main" id="{9EBAF803-2EEF-8548-8574-909A528D0504}"/>
              </a:ext>
            </a:extLst>
          </p:cNvPr>
          <p:cNvSpPr/>
          <p:nvPr/>
        </p:nvSpPr>
        <p:spPr>
          <a:xfrm>
            <a:off x="2893848" y="4723153"/>
            <a:ext cx="3356305" cy="238477"/>
          </a:xfrm>
          <a:prstGeom prst="roundRect">
            <a:avLst/>
          </a:prstGeom>
          <a:solidFill>
            <a:schemeClr val="accent1">
              <a:lumMod val="75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GB" sz="975" i="1" kern="1200" dirty="0">
                <a:solidFill>
                  <a:prstClr val="white"/>
                </a:solidFill>
                <a:latin typeface="Calibri" panose="020F0502020204030204"/>
              </a:rPr>
              <a:t>Managed in Primary Care by Service Delivery Team</a:t>
            </a:r>
          </a:p>
        </p:txBody>
      </p:sp>
      <p:sp>
        <p:nvSpPr>
          <p:cNvPr id="121" name="Arc 120">
            <a:extLst>
              <a:ext uri="{FF2B5EF4-FFF2-40B4-BE49-F238E27FC236}">
                <a16:creationId xmlns:a16="http://schemas.microsoft.com/office/drawing/2014/main" id="{3B95A0B1-8346-3344-ABFA-3C78490BEDBF}"/>
              </a:ext>
            </a:extLst>
          </p:cNvPr>
          <p:cNvSpPr/>
          <p:nvPr/>
        </p:nvSpPr>
        <p:spPr>
          <a:xfrm rot="9506827">
            <a:off x="729499" y="1646025"/>
            <a:ext cx="1246850" cy="1286072"/>
          </a:xfrm>
          <a:prstGeom prst="arc">
            <a:avLst>
              <a:gd name="adj1" fmla="val 18291063"/>
              <a:gd name="adj2" fmla="val 3881101"/>
            </a:avLst>
          </a:prstGeom>
          <a:ln w="38100">
            <a:solidFill>
              <a:schemeClr val="accent1">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US" sz="1350" kern="1200" dirty="0">
              <a:solidFill>
                <a:prstClr val="black"/>
              </a:solidFill>
              <a:latin typeface="Calibri" panose="020F0502020204030204"/>
            </a:endParaRPr>
          </a:p>
        </p:txBody>
      </p:sp>
      <p:cxnSp>
        <p:nvCxnSpPr>
          <p:cNvPr id="124" name="Straight Arrow Connector 123">
            <a:extLst>
              <a:ext uri="{FF2B5EF4-FFF2-40B4-BE49-F238E27FC236}">
                <a16:creationId xmlns:a16="http://schemas.microsoft.com/office/drawing/2014/main" id="{103020DC-AACA-534A-9C01-197AE8DC65E6}"/>
              </a:ext>
            </a:extLst>
          </p:cNvPr>
          <p:cNvCxnSpPr>
            <a:cxnSpLocks/>
          </p:cNvCxnSpPr>
          <p:nvPr/>
        </p:nvCxnSpPr>
        <p:spPr>
          <a:xfrm>
            <a:off x="4817811" y="3720743"/>
            <a:ext cx="296044" cy="0"/>
          </a:xfrm>
          <a:prstGeom prst="straightConnector1">
            <a:avLst/>
          </a:prstGeom>
          <a:ln w="28575">
            <a:solidFill>
              <a:schemeClr val="accent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9D389A8-D83B-FA43-9067-60310DA0B60A}"/>
              </a:ext>
            </a:extLst>
          </p:cNvPr>
          <p:cNvCxnSpPr>
            <a:cxnSpLocks/>
          </p:cNvCxnSpPr>
          <p:nvPr/>
        </p:nvCxnSpPr>
        <p:spPr>
          <a:xfrm>
            <a:off x="4034001" y="3720743"/>
            <a:ext cx="296044" cy="0"/>
          </a:xfrm>
          <a:prstGeom prst="straightConnector1">
            <a:avLst/>
          </a:prstGeom>
          <a:ln w="28575">
            <a:solidFill>
              <a:schemeClr val="accent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4F967C49-D7DC-5748-9F9F-C117D04F8829}"/>
              </a:ext>
            </a:extLst>
          </p:cNvPr>
          <p:cNvCxnSpPr>
            <a:cxnSpLocks/>
          </p:cNvCxnSpPr>
          <p:nvPr/>
        </p:nvCxnSpPr>
        <p:spPr>
          <a:xfrm flipH="1">
            <a:off x="4562929" y="3975439"/>
            <a:ext cx="2705" cy="242185"/>
          </a:xfrm>
          <a:prstGeom prst="straightConnector1">
            <a:avLst/>
          </a:prstGeom>
          <a:ln w="28575">
            <a:solidFill>
              <a:schemeClr val="accent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71CC75F-7582-EF4A-97E2-86BCA5F8508E}"/>
              </a:ext>
            </a:extLst>
          </p:cNvPr>
          <p:cNvCxnSpPr>
            <a:cxnSpLocks/>
          </p:cNvCxnSpPr>
          <p:nvPr/>
        </p:nvCxnSpPr>
        <p:spPr>
          <a:xfrm flipH="1">
            <a:off x="4566233" y="3236584"/>
            <a:ext cx="2705" cy="242185"/>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972F06C-2CD7-9C40-9267-15F68C2E014C}"/>
              </a:ext>
            </a:extLst>
          </p:cNvPr>
          <p:cNvSpPr/>
          <p:nvPr/>
        </p:nvSpPr>
        <p:spPr>
          <a:xfrm rot="21258394">
            <a:off x="1771038" y="2350156"/>
            <a:ext cx="1659365" cy="692498"/>
          </a:xfrm>
          <a:prstGeom prst="rect">
            <a:avLst/>
          </a:prstGeom>
          <a:noFill/>
          <a:effectLst/>
        </p:spPr>
        <p:txBody>
          <a:bodyPr spcFirstLastPara="1" wrap="none" lIns="68580" tIns="34290" rIns="68580" bIns="34290" numCol="1">
            <a:prstTxWarp prst="textArchUp">
              <a:avLst>
                <a:gd name="adj" fmla="val 11352222"/>
              </a:avLst>
            </a:prstTxWarp>
            <a:spAutoFit/>
          </a:bodyPr>
          <a:lstStyle/>
          <a:p>
            <a:pPr algn="ctr" defTabSz="685800">
              <a:buClrTx/>
              <a:defRPr/>
            </a:pPr>
            <a:r>
              <a:rPr lang="en-GB" sz="1200" kern="1200" dirty="0">
                <a:ln w="0"/>
                <a:solidFill>
                  <a:srgbClr val="4472C4">
                    <a:lumMod val="75000"/>
                  </a:srgbClr>
                </a:solidFill>
                <a:latin typeface="Calibri" panose="020F0502020204030204"/>
                <a:ea typeface="+mn-ea"/>
                <a:cs typeface="+mn-cs"/>
              </a:rPr>
              <a:t>Expert/Specialist advice</a:t>
            </a:r>
          </a:p>
        </p:txBody>
      </p:sp>
      <p:sp>
        <p:nvSpPr>
          <p:cNvPr id="53" name="Rectangle 52">
            <a:extLst>
              <a:ext uri="{FF2B5EF4-FFF2-40B4-BE49-F238E27FC236}">
                <a16:creationId xmlns:a16="http://schemas.microsoft.com/office/drawing/2014/main" id="{E9397636-8FEE-284A-81E3-61B49514AF28}"/>
              </a:ext>
            </a:extLst>
          </p:cNvPr>
          <p:cNvSpPr/>
          <p:nvPr/>
        </p:nvSpPr>
        <p:spPr>
          <a:xfrm rot="446464">
            <a:off x="5642834" y="2408420"/>
            <a:ext cx="1659365" cy="692498"/>
          </a:xfrm>
          <a:prstGeom prst="rect">
            <a:avLst/>
          </a:prstGeom>
          <a:noFill/>
          <a:effectLst/>
        </p:spPr>
        <p:txBody>
          <a:bodyPr spcFirstLastPara="1" wrap="none" lIns="68580" tIns="34290" rIns="68580" bIns="34290" numCol="1">
            <a:prstTxWarp prst="textArchUp">
              <a:avLst/>
            </a:prstTxWarp>
            <a:spAutoFit/>
          </a:bodyPr>
          <a:lstStyle/>
          <a:p>
            <a:pPr algn="ctr" defTabSz="685800">
              <a:buClrTx/>
              <a:defRPr/>
            </a:pPr>
            <a:r>
              <a:rPr lang="en-GB" sz="1200" kern="1200" dirty="0">
                <a:ln w="0"/>
                <a:solidFill>
                  <a:srgbClr val="70AD47">
                    <a:lumMod val="75000"/>
                  </a:srgbClr>
                </a:solidFill>
                <a:latin typeface="Calibri" panose="020F0502020204030204"/>
                <a:ea typeface="+mn-ea"/>
                <a:cs typeface="+mn-cs"/>
              </a:rPr>
              <a:t>Onward next step</a:t>
            </a:r>
          </a:p>
        </p:txBody>
      </p:sp>
      <p:sp>
        <p:nvSpPr>
          <p:cNvPr id="54" name="Rectangle 53">
            <a:extLst>
              <a:ext uri="{FF2B5EF4-FFF2-40B4-BE49-F238E27FC236}">
                <a16:creationId xmlns:a16="http://schemas.microsoft.com/office/drawing/2014/main" id="{522EAE51-F0A1-C246-8B10-94DE2EFC3797}"/>
              </a:ext>
            </a:extLst>
          </p:cNvPr>
          <p:cNvSpPr/>
          <p:nvPr/>
        </p:nvSpPr>
        <p:spPr>
          <a:xfrm rot="20200954">
            <a:off x="6209191" y="4148929"/>
            <a:ext cx="1659365" cy="692498"/>
          </a:xfrm>
          <a:prstGeom prst="rect">
            <a:avLst/>
          </a:prstGeom>
          <a:noFill/>
          <a:effectLst/>
        </p:spPr>
        <p:txBody>
          <a:bodyPr spcFirstLastPara="1" wrap="none" lIns="68580" tIns="34290" rIns="68580" bIns="34290" numCol="1">
            <a:prstTxWarp prst="textArchDown">
              <a:avLst/>
            </a:prstTxWarp>
            <a:spAutoFit/>
          </a:bodyPr>
          <a:lstStyle/>
          <a:p>
            <a:pPr algn="ctr" defTabSz="685800">
              <a:buClrTx/>
              <a:defRPr/>
            </a:pPr>
            <a:r>
              <a:rPr lang="en-GB" sz="1163" kern="1200" dirty="0">
                <a:ln w="0"/>
                <a:solidFill>
                  <a:srgbClr val="70AD47">
                    <a:lumMod val="75000"/>
                  </a:srgbClr>
                </a:solidFill>
                <a:latin typeface="Calibri" panose="020F0502020204030204"/>
                <a:ea typeface="+mn-ea"/>
                <a:cs typeface="+mn-cs"/>
              </a:rPr>
              <a:t>A&amp;G request or Referral</a:t>
            </a:r>
          </a:p>
        </p:txBody>
      </p:sp>
      <p:sp>
        <p:nvSpPr>
          <p:cNvPr id="55" name="Rectangle 54">
            <a:extLst>
              <a:ext uri="{FF2B5EF4-FFF2-40B4-BE49-F238E27FC236}">
                <a16:creationId xmlns:a16="http://schemas.microsoft.com/office/drawing/2014/main" id="{DD1268E3-B8BA-5341-BF92-89BA64B3C6A8}"/>
              </a:ext>
            </a:extLst>
          </p:cNvPr>
          <p:cNvSpPr/>
          <p:nvPr/>
        </p:nvSpPr>
        <p:spPr>
          <a:xfrm rot="1428102">
            <a:off x="1223230" y="4120349"/>
            <a:ext cx="1659365" cy="692498"/>
          </a:xfrm>
          <a:prstGeom prst="rect">
            <a:avLst/>
          </a:prstGeom>
          <a:noFill/>
          <a:effectLst/>
        </p:spPr>
        <p:txBody>
          <a:bodyPr spcFirstLastPara="1" wrap="none" lIns="68580" tIns="34290" rIns="68580" bIns="34290" numCol="1">
            <a:prstTxWarp prst="textArchDown">
              <a:avLst/>
            </a:prstTxWarp>
            <a:spAutoFit/>
          </a:bodyPr>
          <a:lstStyle/>
          <a:p>
            <a:pPr algn="ctr" defTabSz="685800">
              <a:buClrTx/>
              <a:defRPr/>
            </a:pPr>
            <a:r>
              <a:rPr lang="en-GB" sz="1200" kern="1200" dirty="0">
                <a:ln w="0"/>
                <a:solidFill>
                  <a:srgbClr val="4472C4">
                    <a:lumMod val="75000"/>
                  </a:srgbClr>
                </a:solidFill>
                <a:latin typeface="Calibri" panose="020F0502020204030204"/>
                <a:ea typeface="+mn-ea"/>
                <a:cs typeface="+mn-cs"/>
              </a:rPr>
              <a:t>Task sent to practice</a:t>
            </a:r>
          </a:p>
        </p:txBody>
      </p:sp>
    </p:spTree>
    <p:extLst>
      <p:ext uri="{BB962C8B-B14F-4D97-AF65-F5344CB8AC3E}">
        <p14:creationId xmlns:p14="http://schemas.microsoft.com/office/powerpoint/2010/main" val="1824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p:nvPr/>
        </p:nvSpPr>
        <p:spPr>
          <a:xfrm>
            <a:off x="0" y="18"/>
            <a:ext cx="9144000" cy="465600"/>
          </a:xfrm>
          <a:prstGeom prst="rect">
            <a:avLst/>
          </a:prstGeom>
          <a:solidFill>
            <a:srgbClr val="4DB9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44" name="Google Shape;344;p53"/>
          <p:cNvSpPr txBox="1"/>
          <p:nvPr/>
        </p:nvSpPr>
        <p:spPr>
          <a:xfrm>
            <a:off x="270271" y="36928"/>
            <a:ext cx="8603400" cy="392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100"/>
              <a:buFont typeface="Open Sans Light"/>
              <a:buNone/>
            </a:pPr>
            <a:r>
              <a:rPr lang="en-GB" sz="2100" b="1" i="0" u="none" strike="noStrike" cap="none">
                <a:solidFill>
                  <a:srgbClr val="FFFFFF"/>
                </a:solidFill>
              </a:rPr>
              <a:t>SDS </a:t>
            </a:r>
            <a:r>
              <a:rPr lang="en-GB" sz="2100" b="1">
                <a:solidFill>
                  <a:srgbClr val="FFFFFF"/>
                </a:solidFill>
              </a:rPr>
              <a:t>d</a:t>
            </a:r>
            <a:r>
              <a:rPr lang="en-GB" sz="2100" b="1" i="0" u="none" strike="noStrike" cap="none">
                <a:solidFill>
                  <a:srgbClr val="FFFFFF"/>
                </a:solidFill>
              </a:rPr>
              <a:t>ermatology </a:t>
            </a:r>
            <a:r>
              <a:rPr lang="en-GB" sz="2100" b="1">
                <a:solidFill>
                  <a:srgbClr val="FFFFFF"/>
                </a:solidFill>
              </a:rPr>
              <a:t>s</a:t>
            </a:r>
            <a:r>
              <a:rPr lang="en-GB" sz="2100" b="1" i="0" u="none" strike="noStrike" cap="none">
                <a:solidFill>
                  <a:srgbClr val="FFFFFF"/>
                </a:solidFill>
              </a:rPr>
              <a:t>ervice </a:t>
            </a:r>
            <a:r>
              <a:rPr lang="en-GB" sz="2100" b="1">
                <a:solidFill>
                  <a:srgbClr val="FFFFFF"/>
                </a:solidFill>
              </a:rPr>
              <a:t>i</a:t>
            </a:r>
            <a:r>
              <a:rPr lang="en-GB" sz="2100" b="1" i="0" u="none" strike="noStrike" cap="none">
                <a:solidFill>
                  <a:srgbClr val="FFFFFF"/>
                </a:solidFill>
              </a:rPr>
              <a:t>mpact</a:t>
            </a:r>
            <a:endParaRPr sz="1100" b="1"/>
          </a:p>
        </p:txBody>
      </p:sp>
      <p:graphicFrame>
        <p:nvGraphicFramePr>
          <p:cNvPr id="345" name="Google Shape;345;p53"/>
          <p:cNvGraphicFramePr/>
          <p:nvPr/>
        </p:nvGraphicFramePr>
        <p:xfrm>
          <a:off x="417469" y="1518230"/>
          <a:ext cx="8528875" cy="2612550"/>
        </p:xfrm>
        <a:graphic>
          <a:graphicData uri="http://schemas.openxmlformats.org/drawingml/2006/table">
            <a:tbl>
              <a:tblPr firstRow="1" firstCol="1" bandRow="1">
                <a:noFill/>
                <a:tableStyleId>{CBD91ECE-A382-45C2-8CF3-548FFE899372}</a:tableStyleId>
              </a:tblPr>
              <a:tblGrid>
                <a:gridCol w="205075">
                  <a:extLst>
                    <a:ext uri="{9D8B030D-6E8A-4147-A177-3AD203B41FA5}">
                      <a16:colId xmlns:a16="http://schemas.microsoft.com/office/drawing/2014/main" val="20000"/>
                    </a:ext>
                  </a:extLst>
                </a:gridCol>
                <a:gridCol w="205075">
                  <a:extLst>
                    <a:ext uri="{9D8B030D-6E8A-4147-A177-3AD203B41FA5}">
                      <a16:colId xmlns:a16="http://schemas.microsoft.com/office/drawing/2014/main" val="20001"/>
                    </a:ext>
                  </a:extLst>
                </a:gridCol>
                <a:gridCol w="2702900">
                  <a:extLst>
                    <a:ext uri="{9D8B030D-6E8A-4147-A177-3AD203B41FA5}">
                      <a16:colId xmlns:a16="http://schemas.microsoft.com/office/drawing/2014/main" val="20002"/>
                    </a:ext>
                  </a:extLst>
                </a:gridCol>
                <a:gridCol w="242575">
                  <a:extLst>
                    <a:ext uri="{9D8B030D-6E8A-4147-A177-3AD203B41FA5}">
                      <a16:colId xmlns:a16="http://schemas.microsoft.com/office/drawing/2014/main" val="20003"/>
                    </a:ext>
                  </a:extLst>
                </a:gridCol>
                <a:gridCol w="630600">
                  <a:extLst>
                    <a:ext uri="{9D8B030D-6E8A-4147-A177-3AD203B41FA5}">
                      <a16:colId xmlns:a16="http://schemas.microsoft.com/office/drawing/2014/main" val="20004"/>
                    </a:ext>
                  </a:extLst>
                </a:gridCol>
                <a:gridCol w="4542650">
                  <a:extLst>
                    <a:ext uri="{9D8B030D-6E8A-4147-A177-3AD203B41FA5}">
                      <a16:colId xmlns:a16="http://schemas.microsoft.com/office/drawing/2014/main" val="20005"/>
                    </a:ext>
                  </a:extLst>
                </a:gridCol>
              </a:tblGrid>
              <a:tr h="377675">
                <a:tc gridSpan="4">
                  <a:txBody>
                    <a:bodyPr/>
                    <a:lstStyle/>
                    <a:p>
                      <a:pPr marL="0" marR="0" lvl="0" indent="0" algn="l" rtl="0">
                        <a:lnSpc>
                          <a:spcPct val="100000"/>
                        </a:lnSpc>
                        <a:spcBef>
                          <a:spcPts val="0"/>
                        </a:spcBef>
                        <a:spcAft>
                          <a:spcPts val="0"/>
                        </a:spcAft>
                        <a:buClr>
                          <a:schemeClr val="dk1"/>
                        </a:buClr>
                        <a:buSzPts val="1000"/>
                        <a:buFont typeface="Arial"/>
                        <a:buNone/>
                      </a:pPr>
                      <a:r>
                        <a:rPr lang="en-GB" sz="1000" u="none" strike="noStrike" cap="none">
                          <a:solidFill>
                            <a:schemeClr val="accent5"/>
                          </a:solidFill>
                          <a:latin typeface="Arial"/>
                          <a:ea typeface="Arial"/>
                          <a:cs typeface="Arial"/>
                          <a:sym typeface="Arial"/>
                        </a:rPr>
                        <a:t>Number of appointments first 8 months</a:t>
                      </a:r>
                      <a:endParaRPr sz="1000" u="none" strike="noStrike" cap="none">
                        <a:solidFill>
                          <a:schemeClr val="accent5"/>
                        </a:solidFill>
                        <a:latin typeface="Arial"/>
                        <a:ea typeface="Arial"/>
                        <a:cs typeface="Arial"/>
                        <a:sym typeface="Arial"/>
                      </a:endParaRPr>
                    </a:p>
                  </a:txBody>
                  <a:tcPr marL="68600" marR="6860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GB" sz="1100" b="1" u="none" strike="noStrike" cap="none">
                          <a:solidFill>
                            <a:schemeClr val="dk1"/>
                          </a:solidFill>
                          <a:latin typeface="Arial"/>
                          <a:ea typeface="Arial"/>
                          <a:cs typeface="Arial"/>
                          <a:sym typeface="Arial"/>
                        </a:rPr>
                        <a:t>1025</a:t>
                      </a:r>
                      <a:endParaRPr sz="1100" b="1" u="none" strike="noStrike" cap="none">
                        <a:solidFill>
                          <a:schemeClr val="dk1"/>
                        </a:solidFill>
                        <a:latin typeface="Arial"/>
                        <a:ea typeface="Arial"/>
                        <a:cs typeface="Arial"/>
                        <a:sym typeface="Arial"/>
                      </a:endParaRPr>
                    </a:p>
                  </a:txBody>
                  <a:tcPr marL="68600" marR="68600" marT="0" marB="0">
                    <a:solidFill>
                      <a:srgbClr val="EFF4FB"/>
                    </a:solidFill>
                  </a:tcPr>
                </a:tc>
                <a:tc rowSpan="3">
                  <a:txBody>
                    <a:bodyPr/>
                    <a:lstStyle/>
                    <a:p>
                      <a:pPr marL="0" marR="0" lvl="0" indent="0" algn="l" rtl="0">
                        <a:spcBef>
                          <a:spcPts val="0"/>
                        </a:spcBef>
                        <a:spcAft>
                          <a:spcPts val="0"/>
                        </a:spcAft>
                        <a:buNone/>
                      </a:pPr>
                      <a:endParaRPr sz="110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10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100" u="none" strike="noStrike" cap="none">
                          <a:solidFill>
                            <a:schemeClr val="dk1"/>
                          </a:solidFill>
                          <a:latin typeface="Arial"/>
                          <a:ea typeface="Arial"/>
                          <a:cs typeface="Arial"/>
                          <a:sym typeface="Arial"/>
                        </a:rPr>
                        <a:t>52.7% of these patients </a:t>
                      </a:r>
                      <a:r>
                        <a:rPr lang="en-GB" sz="1100" b="0" u="none" strike="noStrike" cap="none">
                          <a:solidFill>
                            <a:schemeClr val="dk1"/>
                          </a:solidFill>
                          <a:latin typeface="Arial"/>
                          <a:ea typeface="Arial"/>
                          <a:cs typeface="Arial"/>
                          <a:sym typeface="Arial"/>
                        </a:rPr>
                        <a:t>only required </a:t>
                      </a:r>
                      <a:r>
                        <a:rPr lang="en-GB" sz="1100" b="1" u="none" strike="noStrike" cap="none">
                          <a:solidFill>
                            <a:schemeClr val="dk1"/>
                          </a:solidFill>
                          <a:latin typeface="Arial"/>
                          <a:ea typeface="Arial"/>
                          <a:cs typeface="Arial"/>
                          <a:sym typeface="Arial"/>
                        </a:rPr>
                        <a:t>the first initial review of photos and/or notes</a:t>
                      </a:r>
                      <a:r>
                        <a:rPr lang="en-GB" sz="1100" b="0" u="none" strike="noStrike" cap="none">
                          <a:solidFill>
                            <a:schemeClr val="dk1"/>
                          </a:solidFill>
                          <a:latin typeface="Arial"/>
                          <a:ea typeface="Arial"/>
                          <a:cs typeface="Arial"/>
                          <a:sym typeface="Arial"/>
                        </a:rPr>
                        <a:t> and were then managed in Primary Care via a with management plan typed into the patient notes by the </a:t>
                      </a:r>
                      <a:r>
                        <a:rPr lang="en-GB" sz="1100" b="0">
                          <a:solidFill>
                            <a:schemeClr val="dk1"/>
                          </a:solidFill>
                          <a:latin typeface="Arial"/>
                          <a:ea typeface="Arial"/>
                          <a:cs typeface="Arial"/>
                          <a:sym typeface="Arial"/>
                        </a:rPr>
                        <a:t>d</a:t>
                      </a:r>
                      <a:r>
                        <a:rPr lang="en-GB" sz="1100" b="0" u="none" strike="noStrike" cap="none">
                          <a:solidFill>
                            <a:schemeClr val="dk1"/>
                          </a:solidFill>
                          <a:latin typeface="Arial"/>
                          <a:ea typeface="Arial"/>
                          <a:cs typeface="Arial"/>
                          <a:sym typeface="Arial"/>
                        </a:rPr>
                        <a:t>ermatology </a:t>
                      </a:r>
                      <a:r>
                        <a:rPr lang="en-GB" sz="1100" b="0">
                          <a:solidFill>
                            <a:schemeClr val="dk1"/>
                          </a:solidFill>
                          <a:latin typeface="Arial"/>
                          <a:ea typeface="Arial"/>
                          <a:cs typeface="Arial"/>
                          <a:sym typeface="Arial"/>
                        </a:rPr>
                        <a:t>e</a:t>
                      </a:r>
                      <a:r>
                        <a:rPr lang="en-GB" sz="1100" b="0" u="none" strike="noStrike" cap="none">
                          <a:solidFill>
                            <a:schemeClr val="dk1"/>
                          </a:solidFill>
                          <a:latin typeface="Arial"/>
                          <a:ea typeface="Arial"/>
                          <a:cs typeface="Arial"/>
                          <a:sym typeface="Arial"/>
                        </a:rPr>
                        <a:t>xpert GP.</a:t>
                      </a:r>
                      <a:endParaRPr sz="1100"/>
                    </a:p>
                    <a:p>
                      <a:pPr marL="0" marR="0" lvl="0" indent="0" algn="l" rtl="0">
                        <a:spcBef>
                          <a:spcPts val="0"/>
                        </a:spcBef>
                        <a:spcAft>
                          <a:spcPts val="0"/>
                        </a:spcAft>
                        <a:buNone/>
                      </a:pPr>
                      <a:endParaRPr sz="1100" b="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100" b="0" u="none" strike="noStrike" cap="none">
                          <a:solidFill>
                            <a:schemeClr val="dk1"/>
                          </a:solidFill>
                          <a:latin typeface="Arial"/>
                          <a:ea typeface="Arial"/>
                          <a:cs typeface="Arial"/>
                          <a:sym typeface="Arial"/>
                        </a:rPr>
                        <a:t>Onward referral rate to secondary care was less that </a:t>
                      </a:r>
                      <a:r>
                        <a:rPr lang="en-GB" sz="1100" b="1" u="none" strike="noStrike" cap="none">
                          <a:solidFill>
                            <a:schemeClr val="dk1"/>
                          </a:solidFill>
                          <a:latin typeface="Arial"/>
                          <a:ea typeface="Arial"/>
                          <a:cs typeface="Arial"/>
                          <a:sym typeface="Arial"/>
                        </a:rPr>
                        <a:t>10 per cent</a:t>
                      </a:r>
                      <a:r>
                        <a:rPr lang="en-GB" sz="1100" b="0" u="none" strike="noStrike" cap="none">
                          <a:solidFill>
                            <a:schemeClr val="dk1"/>
                          </a:solidFill>
                          <a:latin typeface="Arial"/>
                          <a:ea typeface="Arial"/>
                          <a:cs typeface="Arial"/>
                          <a:sym typeface="Arial"/>
                        </a:rPr>
                        <a:t>.</a:t>
                      </a:r>
                      <a:endParaRPr sz="1100" b="0" u="none" strike="noStrike" cap="none">
                        <a:solidFill>
                          <a:schemeClr val="dk1"/>
                        </a:solidFill>
                        <a:latin typeface="Arial"/>
                        <a:ea typeface="Arial"/>
                        <a:cs typeface="Arial"/>
                        <a:sym typeface="Arial"/>
                      </a:endParaRPr>
                    </a:p>
                  </a:txBody>
                  <a:tcPr marL="68600" marR="68600" marT="0" marB="0">
                    <a:solidFill>
                      <a:srgbClr val="EFF4FB"/>
                    </a:solidFill>
                  </a:tcPr>
                </a:tc>
                <a:extLst>
                  <a:ext uri="{0D108BD9-81ED-4DB2-BD59-A6C34878D82A}">
                    <a16:rowId xmlns:a16="http://schemas.microsoft.com/office/drawing/2014/main" val="10000"/>
                  </a:ext>
                </a:extLst>
              </a:tr>
              <a:tr h="692400">
                <a:tc gridSpan="4">
                  <a:txBody>
                    <a:bodyPr/>
                    <a:lstStyle/>
                    <a:p>
                      <a:pPr marL="0" marR="0" lvl="0" indent="0" algn="r" rtl="0">
                        <a:lnSpc>
                          <a:spcPct val="100000"/>
                        </a:lnSpc>
                        <a:spcBef>
                          <a:spcPts val="0"/>
                        </a:spcBef>
                        <a:spcAft>
                          <a:spcPts val="0"/>
                        </a:spcAft>
                        <a:buClr>
                          <a:schemeClr val="dk1"/>
                        </a:buClr>
                        <a:buSzPts val="1000"/>
                        <a:buFont typeface="Arial"/>
                        <a:buNone/>
                      </a:pPr>
                      <a:r>
                        <a:rPr lang="en-GB" sz="1000" u="none" strike="noStrike" cap="none">
                          <a:solidFill>
                            <a:schemeClr val="accent5"/>
                          </a:solidFill>
                          <a:latin typeface="Arial"/>
                          <a:ea typeface="Arial"/>
                          <a:cs typeface="Arial"/>
                          <a:sym typeface="Arial"/>
                        </a:rPr>
                        <a:t>Number of above 1025 appointments were virtual review of photos and notes </a:t>
                      </a:r>
                      <a:endParaRPr sz="1000" u="none" strike="noStrike" cap="none">
                        <a:solidFill>
                          <a:schemeClr val="accent5"/>
                        </a:solidFill>
                        <a:latin typeface="Arial"/>
                        <a:ea typeface="Arial"/>
                        <a:cs typeface="Arial"/>
                        <a:sym typeface="Arial"/>
                      </a:endParaRPr>
                    </a:p>
                    <a:p>
                      <a:pPr marL="0" marR="0" lvl="0" indent="0" algn="r" rtl="0">
                        <a:spcBef>
                          <a:spcPts val="0"/>
                        </a:spcBef>
                        <a:spcAft>
                          <a:spcPts val="0"/>
                        </a:spcAft>
                        <a:buNone/>
                      </a:pPr>
                      <a:endParaRPr sz="1000" u="none" strike="noStrike" cap="none">
                        <a:solidFill>
                          <a:schemeClr val="accent5"/>
                        </a:solidFill>
                        <a:latin typeface="Arial"/>
                        <a:ea typeface="Arial"/>
                        <a:cs typeface="Arial"/>
                        <a:sym typeface="Arial"/>
                      </a:endParaRPr>
                    </a:p>
                  </a:txBody>
                  <a:tcPr marL="68600" marR="6860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GB" sz="1100" b="0" u="none" strike="noStrike" cap="none">
                          <a:latin typeface="Arial"/>
                          <a:ea typeface="Arial"/>
                          <a:cs typeface="Arial"/>
                          <a:sym typeface="Arial"/>
                        </a:rPr>
                        <a:t>696</a:t>
                      </a:r>
                      <a:endParaRPr sz="1100" b="0" u="none" strike="noStrike" cap="none">
                        <a:latin typeface="Arial"/>
                        <a:ea typeface="Arial"/>
                        <a:cs typeface="Arial"/>
                        <a:sym typeface="Arial"/>
                      </a:endParaRPr>
                    </a:p>
                  </a:txBody>
                  <a:tcPr marL="68600" marR="68600" marT="0" marB="0"/>
                </a:tc>
                <a:tc vMerge="1">
                  <a:txBody>
                    <a:bodyPr/>
                    <a:lstStyle/>
                    <a:p>
                      <a:endParaRPr lang="en-US"/>
                    </a:p>
                  </a:txBody>
                  <a:tcPr/>
                </a:tc>
                <a:extLst>
                  <a:ext uri="{0D108BD9-81ED-4DB2-BD59-A6C34878D82A}">
                    <a16:rowId xmlns:a16="http://schemas.microsoft.com/office/drawing/2014/main" val="10001"/>
                  </a:ext>
                </a:extLst>
              </a:tr>
              <a:tr h="582700">
                <a:tc gridSpan="4">
                  <a:txBody>
                    <a:bodyPr/>
                    <a:lstStyle/>
                    <a:p>
                      <a:pPr marL="0" marR="0" lvl="0" indent="0" algn="r" rtl="0">
                        <a:lnSpc>
                          <a:spcPct val="100000"/>
                        </a:lnSpc>
                        <a:spcBef>
                          <a:spcPts val="0"/>
                        </a:spcBef>
                        <a:spcAft>
                          <a:spcPts val="0"/>
                        </a:spcAft>
                        <a:buClr>
                          <a:schemeClr val="dk1"/>
                        </a:buClr>
                        <a:buSzPts val="1000"/>
                        <a:buFont typeface="Arial"/>
                        <a:buNone/>
                      </a:pPr>
                      <a:r>
                        <a:rPr lang="en-GB" sz="1000" u="none" strike="noStrike" cap="none">
                          <a:solidFill>
                            <a:schemeClr val="accent5"/>
                          </a:solidFill>
                          <a:latin typeface="Arial"/>
                          <a:ea typeface="Arial"/>
                          <a:cs typeface="Arial"/>
                          <a:sym typeface="Arial"/>
                        </a:rPr>
                        <a:t>Number of above 1025 appointments that were a consultation with patient by video  or F2F</a:t>
                      </a:r>
                      <a:endParaRPr sz="1000" u="none" strike="noStrike" cap="none">
                        <a:solidFill>
                          <a:schemeClr val="accent5"/>
                        </a:solidFill>
                        <a:latin typeface="Arial"/>
                        <a:ea typeface="Arial"/>
                        <a:cs typeface="Arial"/>
                        <a:sym typeface="Arial"/>
                      </a:endParaRPr>
                    </a:p>
                    <a:p>
                      <a:pPr marL="0" marR="0" lvl="0" indent="0" algn="ctr" rtl="0">
                        <a:spcBef>
                          <a:spcPts val="0"/>
                        </a:spcBef>
                        <a:spcAft>
                          <a:spcPts val="0"/>
                        </a:spcAft>
                        <a:buNone/>
                      </a:pPr>
                      <a:endParaRPr sz="1000" u="none" strike="noStrike" cap="none">
                        <a:latin typeface="Arial"/>
                        <a:ea typeface="Arial"/>
                        <a:cs typeface="Arial"/>
                        <a:sym typeface="Arial"/>
                      </a:endParaRPr>
                    </a:p>
                  </a:txBody>
                  <a:tcPr marL="68600" marR="6860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GB" sz="1100" b="0" u="none" strike="noStrike" cap="none">
                          <a:latin typeface="Arial"/>
                          <a:ea typeface="Arial"/>
                          <a:cs typeface="Arial"/>
                          <a:sym typeface="Arial"/>
                        </a:rPr>
                        <a:t>329</a:t>
                      </a:r>
                      <a:endParaRPr sz="1100" b="0" u="none" strike="noStrike" cap="none">
                        <a:latin typeface="Arial"/>
                        <a:ea typeface="Arial"/>
                        <a:cs typeface="Arial"/>
                        <a:sym typeface="Arial"/>
                      </a:endParaRPr>
                    </a:p>
                  </a:txBody>
                  <a:tcPr marL="68600" marR="68600" marT="0" marB="0"/>
                </a:tc>
                <a:tc vMerge="1">
                  <a:txBody>
                    <a:bodyPr/>
                    <a:lstStyle/>
                    <a:p>
                      <a:endParaRPr lang="en-US"/>
                    </a:p>
                  </a:txBody>
                  <a:tcPr/>
                </a:tc>
                <a:extLst>
                  <a:ext uri="{0D108BD9-81ED-4DB2-BD59-A6C34878D82A}">
                    <a16:rowId xmlns:a16="http://schemas.microsoft.com/office/drawing/2014/main" val="10002"/>
                  </a:ext>
                </a:extLst>
              </a:tr>
              <a:tr h="258975">
                <a:tc>
                  <a:txBody>
                    <a:bodyPr/>
                    <a:lstStyle/>
                    <a:p>
                      <a:pPr marL="0" marR="0" lvl="0" indent="0" algn="l" rtl="0">
                        <a:spcBef>
                          <a:spcPts val="0"/>
                        </a:spcBef>
                        <a:spcAft>
                          <a:spcPts val="0"/>
                        </a:spcAft>
                        <a:buNone/>
                      </a:pPr>
                      <a:endParaRPr sz="800">
                        <a:latin typeface="Times New Roman"/>
                        <a:ea typeface="Times New Roman"/>
                        <a:cs typeface="Times New Roman"/>
                        <a:sym typeface="Times New Roman"/>
                      </a:endParaRPr>
                    </a:p>
                  </a:txBody>
                  <a:tcPr marL="68600" marR="68600" marT="0" marB="0" anchor="b"/>
                </a:tc>
                <a:tc>
                  <a:txBody>
                    <a:bodyPr/>
                    <a:lstStyle/>
                    <a:p>
                      <a:pPr marL="0" marR="0" lvl="0" indent="0" algn="l" rtl="0">
                        <a:spcBef>
                          <a:spcPts val="0"/>
                        </a:spcBef>
                        <a:spcAft>
                          <a:spcPts val="0"/>
                        </a:spcAft>
                        <a:buNone/>
                      </a:pPr>
                      <a:endParaRPr sz="800">
                        <a:latin typeface="Times New Roman"/>
                        <a:ea typeface="Times New Roman"/>
                        <a:cs typeface="Times New Roman"/>
                        <a:sym typeface="Times New Roman"/>
                      </a:endParaRPr>
                    </a:p>
                  </a:txBody>
                  <a:tcPr marL="68600" marR="68600" marT="0" marB="0" anchor="b"/>
                </a:tc>
                <a:tc gridSpan="2">
                  <a:txBody>
                    <a:bodyPr/>
                    <a:lstStyle/>
                    <a:p>
                      <a:pPr marL="0" marR="0" lvl="0" indent="0" algn="l" rtl="0">
                        <a:spcBef>
                          <a:spcPts val="0"/>
                        </a:spcBef>
                        <a:spcAft>
                          <a:spcPts val="0"/>
                        </a:spcAft>
                        <a:buNone/>
                      </a:pPr>
                      <a:endParaRPr sz="1400"/>
                    </a:p>
                  </a:txBody>
                  <a:tcPr marL="68600" marR="68600" marT="0" marB="0" anchor="b"/>
                </a:tc>
                <a:tc hMerge="1">
                  <a:txBody>
                    <a:bodyPr/>
                    <a:lstStyle/>
                    <a:p>
                      <a:endParaRPr lang="en-US"/>
                    </a:p>
                  </a:txBody>
                  <a:tcPr/>
                </a:tc>
                <a:tc>
                  <a:txBody>
                    <a:bodyPr/>
                    <a:lstStyle/>
                    <a:p>
                      <a:pPr marL="0" marR="0" lvl="0" indent="0" algn="l" rtl="0">
                        <a:spcBef>
                          <a:spcPts val="0"/>
                        </a:spcBef>
                        <a:spcAft>
                          <a:spcPts val="0"/>
                        </a:spcAft>
                        <a:buNone/>
                      </a:pPr>
                      <a:endParaRPr sz="1400"/>
                    </a:p>
                  </a:txBody>
                  <a:tcPr marL="68600" marR="68600" marT="0" marB="0" anchor="b"/>
                </a:tc>
                <a:tc>
                  <a:txBody>
                    <a:bodyPr/>
                    <a:lstStyle/>
                    <a:p>
                      <a:pPr marL="0" marR="0" lvl="0" indent="0" algn="l" rtl="0">
                        <a:spcBef>
                          <a:spcPts val="0"/>
                        </a:spcBef>
                        <a:spcAft>
                          <a:spcPts val="0"/>
                        </a:spcAft>
                        <a:buNone/>
                      </a:pPr>
                      <a:endParaRPr sz="1400"/>
                    </a:p>
                  </a:txBody>
                  <a:tcPr marL="68600" marR="68600" marT="0" marB="0" anchor="b"/>
                </a:tc>
                <a:extLst>
                  <a:ext uri="{0D108BD9-81ED-4DB2-BD59-A6C34878D82A}">
                    <a16:rowId xmlns:a16="http://schemas.microsoft.com/office/drawing/2014/main" val="10003"/>
                  </a:ext>
                </a:extLst>
              </a:tr>
              <a:tr h="233225">
                <a:tc gridSpan="5">
                  <a:txBody>
                    <a:bodyPr/>
                    <a:lstStyle/>
                    <a:p>
                      <a:pPr marL="0" marR="0" lvl="0" indent="0" algn="l" rtl="0">
                        <a:spcBef>
                          <a:spcPts val="0"/>
                        </a:spcBef>
                        <a:spcAft>
                          <a:spcPts val="0"/>
                        </a:spcAft>
                        <a:buNone/>
                      </a:pPr>
                      <a:r>
                        <a:rPr lang="en-GB" sz="1100">
                          <a:solidFill>
                            <a:schemeClr val="accent5"/>
                          </a:solidFill>
                          <a:latin typeface="Arial"/>
                          <a:ea typeface="Arial"/>
                          <a:cs typeface="Arial"/>
                          <a:sym typeface="Arial"/>
                        </a:rPr>
                        <a:t>Time from referral to 1st review </a:t>
                      </a:r>
                      <a:endParaRPr sz="1100">
                        <a:solidFill>
                          <a:schemeClr val="accent5"/>
                        </a:solidFill>
                        <a:latin typeface="Arial"/>
                        <a:ea typeface="Arial"/>
                        <a:cs typeface="Arial"/>
                        <a:sym typeface="Arial"/>
                      </a:endParaRPr>
                    </a:p>
                  </a:txBody>
                  <a:tcPr marL="68600" marR="6860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100">
                        <a:latin typeface="Arial"/>
                        <a:ea typeface="Arial"/>
                        <a:cs typeface="Arial"/>
                        <a:sym typeface="Arial"/>
                      </a:endParaRPr>
                    </a:p>
                  </a:txBody>
                  <a:tcPr marL="68600" marR="68600" marT="0" marB="0" anchor="b"/>
                </a:tc>
                <a:extLst>
                  <a:ext uri="{0D108BD9-81ED-4DB2-BD59-A6C34878D82A}">
                    <a16:rowId xmlns:a16="http://schemas.microsoft.com/office/drawing/2014/main" val="10004"/>
                  </a:ext>
                </a:extLst>
              </a:tr>
              <a:tr h="234350">
                <a:tc>
                  <a:txBody>
                    <a:bodyPr/>
                    <a:lstStyle/>
                    <a:p>
                      <a:pPr marL="0" marR="0" lvl="0" indent="0" algn="l" rtl="0">
                        <a:spcBef>
                          <a:spcPts val="0"/>
                        </a:spcBef>
                        <a:spcAft>
                          <a:spcPts val="0"/>
                        </a:spcAft>
                        <a:buNone/>
                      </a:pPr>
                      <a:endParaRPr sz="800">
                        <a:latin typeface="Times New Roman"/>
                        <a:ea typeface="Times New Roman"/>
                        <a:cs typeface="Times New Roman"/>
                        <a:sym typeface="Times New Roman"/>
                      </a:endParaRPr>
                    </a:p>
                  </a:txBody>
                  <a:tcPr marL="68600" marR="68600" marT="0" marB="0" anchor="b"/>
                </a:tc>
                <a:tc>
                  <a:txBody>
                    <a:bodyPr/>
                    <a:lstStyle/>
                    <a:p>
                      <a:pPr marL="0" marR="0" lvl="0" indent="0" algn="l" rtl="0">
                        <a:spcBef>
                          <a:spcPts val="0"/>
                        </a:spcBef>
                        <a:spcAft>
                          <a:spcPts val="0"/>
                        </a:spcAft>
                        <a:buNone/>
                      </a:pPr>
                      <a:endParaRPr sz="800">
                        <a:latin typeface="Times New Roman"/>
                        <a:ea typeface="Times New Roman"/>
                        <a:cs typeface="Times New Roman"/>
                        <a:sym typeface="Times New Roman"/>
                      </a:endParaRPr>
                    </a:p>
                  </a:txBody>
                  <a:tcPr marL="68600" marR="68600" marT="0" marB="0" anchor="b"/>
                </a:tc>
                <a:tc>
                  <a:txBody>
                    <a:bodyPr/>
                    <a:lstStyle/>
                    <a:p>
                      <a:pPr marL="0" marR="0" lvl="0" indent="0" algn="l" rtl="0">
                        <a:spcBef>
                          <a:spcPts val="0"/>
                        </a:spcBef>
                        <a:spcAft>
                          <a:spcPts val="0"/>
                        </a:spcAft>
                        <a:buNone/>
                      </a:pPr>
                      <a:r>
                        <a:rPr lang="en-GB" sz="1100">
                          <a:latin typeface="Arial"/>
                          <a:ea typeface="Arial"/>
                          <a:cs typeface="Arial"/>
                          <a:sym typeface="Arial"/>
                        </a:rPr>
                        <a:t>&lt;1 week</a:t>
                      </a:r>
                      <a:endParaRPr sz="1100">
                        <a:latin typeface="Arial"/>
                        <a:ea typeface="Arial"/>
                        <a:cs typeface="Arial"/>
                        <a:sym typeface="Arial"/>
                      </a:endParaRPr>
                    </a:p>
                  </a:txBody>
                  <a:tcPr marL="68600" marR="68600" marT="0" marB="0" anchor="b"/>
                </a:tc>
                <a:tc gridSpan="2">
                  <a:txBody>
                    <a:bodyPr/>
                    <a:lstStyle/>
                    <a:p>
                      <a:pPr marL="0" marR="0" lvl="0" indent="0" algn="r" rtl="0">
                        <a:spcBef>
                          <a:spcPts val="0"/>
                        </a:spcBef>
                        <a:spcAft>
                          <a:spcPts val="0"/>
                        </a:spcAft>
                        <a:buNone/>
                      </a:pPr>
                      <a:r>
                        <a:rPr lang="en-GB" sz="1100">
                          <a:latin typeface="Arial"/>
                          <a:ea typeface="Arial"/>
                          <a:cs typeface="Arial"/>
                          <a:sym typeface="Arial"/>
                        </a:rPr>
                        <a:t>437</a:t>
                      </a:r>
                      <a:endParaRPr sz="1100">
                        <a:latin typeface="Arial"/>
                        <a:ea typeface="Arial"/>
                        <a:cs typeface="Arial"/>
                        <a:sym typeface="Arial"/>
                      </a:endParaRPr>
                    </a:p>
                  </a:txBody>
                  <a:tcPr marL="68600" marR="68600" marT="0" marB="0" anchor="b"/>
                </a:tc>
                <a:tc hMerge="1">
                  <a:txBody>
                    <a:bodyPr/>
                    <a:lstStyle/>
                    <a:p>
                      <a:endParaRPr lang="en-US"/>
                    </a:p>
                  </a:txBody>
                  <a:tcPr/>
                </a:tc>
                <a:tc rowSpan="2">
                  <a:txBody>
                    <a:bodyPr/>
                    <a:lstStyle/>
                    <a:p>
                      <a:pPr marL="0" marR="0" lvl="0" indent="0" algn="l" rtl="0">
                        <a:spcBef>
                          <a:spcPts val="0"/>
                        </a:spcBef>
                        <a:spcAft>
                          <a:spcPts val="0"/>
                        </a:spcAft>
                        <a:buNone/>
                      </a:pPr>
                      <a:r>
                        <a:rPr lang="en-GB" sz="1100">
                          <a:latin typeface="Arial"/>
                          <a:ea typeface="Arial"/>
                          <a:cs typeface="Arial"/>
                          <a:sym typeface="Arial"/>
                        </a:rPr>
                        <a:t> </a:t>
                      </a:r>
                      <a:r>
                        <a:rPr lang="en-GB" sz="1100" b="1">
                          <a:solidFill>
                            <a:schemeClr val="dk1"/>
                          </a:solidFill>
                          <a:latin typeface="Arial"/>
                          <a:ea typeface="Arial"/>
                          <a:cs typeface="Arial"/>
                          <a:sym typeface="Arial"/>
                        </a:rPr>
                        <a:t>Over 90% </a:t>
                      </a:r>
                      <a:r>
                        <a:rPr lang="en-GB" sz="1100" b="1">
                          <a:latin typeface="Arial"/>
                          <a:ea typeface="Arial"/>
                          <a:cs typeface="Arial"/>
                          <a:sym typeface="Arial"/>
                        </a:rPr>
                        <a:t>of patients reviewed within 2 weeks for this cohort.</a:t>
                      </a:r>
                      <a:endParaRPr sz="1100" b="1">
                        <a:latin typeface="Arial"/>
                        <a:ea typeface="Arial"/>
                        <a:cs typeface="Arial"/>
                        <a:sym typeface="Arial"/>
                      </a:endParaRPr>
                    </a:p>
                    <a:p>
                      <a:pPr marL="0" marR="0" lvl="0" indent="0" algn="l" rtl="0">
                        <a:spcBef>
                          <a:spcPts val="0"/>
                        </a:spcBef>
                        <a:spcAft>
                          <a:spcPts val="0"/>
                        </a:spcAft>
                        <a:buNone/>
                      </a:pPr>
                      <a:r>
                        <a:rPr lang="en-GB" sz="1100">
                          <a:latin typeface="Arial"/>
                          <a:ea typeface="Arial"/>
                          <a:cs typeface="Arial"/>
                          <a:sym typeface="Arial"/>
                        </a:rPr>
                        <a:t> </a:t>
                      </a:r>
                      <a:endParaRPr sz="1100" b="1">
                        <a:latin typeface="Arial"/>
                        <a:ea typeface="Arial"/>
                        <a:cs typeface="Arial"/>
                        <a:sym typeface="Arial"/>
                      </a:endParaRPr>
                    </a:p>
                  </a:txBody>
                  <a:tcPr marL="68600" marR="68600" marT="0" marB="0" anchor="b"/>
                </a:tc>
                <a:extLst>
                  <a:ext uri="{0D108BD9-81ED-4DB2-BD59-A6C34878D82A}">
                    <a16:rowId xmlns:a16="http://schemas.microsoft.com/office/drawing/2014/main" val="10005"/>
                  </a:ext>
                </a:extLst>
              </a:tr>
              <a:tr h="233225">
                <a:tc>
                  <a:txBody>
                    <a:bodyPr/>
                    <a:lstStyle/>
                    <a:p>
                      <a:pPr marL="0" marR="0" lvl="0" indent="0" algn="l" rtl="0">
                        <a:spcBef>
                          <a:spcPts val="0"/>
                        </a:spcBef>
                        <a:spcAft>
                          <a:spcPts val="0"/>
                        </a:spcAft>
                        <a:buNone/>
                      </a:pPr>
                      <a:endParaRPr sz="800">
                        <a:latin typeface="Times New Roman"/>
                        <a:ea typeface="Times New Roman"/>
                        <a:cs typeface="Times New Roman"/>
                        <a:sym typeface="Times New Roman"/>
                      </a:endParaRPr>
                    </a:p>
                  </a:txBody>
                  <a:tcPr marL="68600" marR="68600" marT="0" marB="0" anchor="b"/>
                </a:tc>
                <a:tc>
                  <a:txBody>
                    <a:bodyPr/>
                    <a:lstStyle/>
                    <a:p>
                      <a:pPr marL="0" marR="0" lvl="0" indent="0" algn="l" rtl="0">
                        <a:spcBef>
                          <a:spcPts val="0"/>
                        </a:spcBef>
                        <a:spcAft>
                          <a:spcPts val="0"/>
                        </a:spcAft>
                        <a:buNone/>
                      </a:pPr>
                      <a:endParaRPr sz="800">
                        <a:latin typeface="Times New Roman"/>
                        <a:ea typeface="Times New Roman"/>
                        <a:cs typeface="Times New Roman"/>
                        <a:sym typeface="Times New Roman"/>
                      </a:endParaRPr>
                    </a:p>
                  </a:txBody>
                  <a:tcPr marL="68600" marR="68600" marT="0" marB="0" anchor="b"/>
                </a:tc>
                <a:tc>
                  <a:txBody>
                    <a:bodyPr/>
                    <a:lstStyle/>
                    <a:p>
                      <a:pPr marL="0" marR="0" lvl="0" indent="0" algn="l" rtl="0">
                        <a:spcBef>
                          <a:spcPts val="0"/>
                        </a:spcBef>
                        <a:spcAft>
                          <a:spcPts val="0"/>
                        </a:spcAft>
                        <a:buNone/>
                      </a:pPr>
                      <a:r>
                        <a:rPr lang="en-GB" sz="1100">
                          <a:latin typeface="Arial"/>
                          <a:ea typeface="Arial"/>
                          <a:cs typeface="Arial"/>
                          <a:sym typeface="Arial"/>
                        </a:rPr>
                        <a:t>&lt;2 weeks</a:t>
                      </a:r>
                      <a:endParaRPr sz="1100">
                        <a:latin typeface="Arial"/>
                        <a:ea typeface="Arial"/>
                        <a:cs typeface="Arial"/>
                        <a:sym typeface="Arial"/>
                      </a:endParaRPr>
                    </a:p>
                  </a:txBody>
                  <a:tcPr marL="68600" marR="68600" marT="0" marB="0" anchor="b"/>
                </a:tc>
                <a:tc gridSpan="2">
                  <a:txBody>
                    <a:bodyPr/>
                    <a:lstStyle/>
                    <a:p>
                      <a:pPr marL="0" marR="0" lvl="0" indent="0" algn="r" rtl="0">
                        <a:spcBef>
                          <a:spcPts val="0"/>
                        </a:spcBef>
                        <a:spcAft>
                          <a:spcPts val="0"/>
                        </a:spcAft>
                        <a:buNone/>
                      </a:pPr>
                      <a:r>
                        <a:rPr lang="en-GB" sz="1100">
                          <a:latin typeface="Arial"/>
                          <a:ea typeface="Arial"/>
                          <a:cs typeface="Arial"/>
                          <a:sym typeface="Arial"/>
                        </a:rPr>
                        <a:t>240</a:t>
                      </a:r>
                      <a:endParaRPr sz="1100">
                        <a:latin typeface="Arial"/>
                        <a:ea typeface="Arial"/>
                        <a:cs typeface="Arial"/>
                        <a:sym typeface="Arial"/>
                      </a:endParaRPr>
                    </a:p>
                  </a:txBody>
                  <a:tcPr marL="68600" marR="68600" marT="0" marB="0" anchor="b"/>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346" name="Google Shape;346;p53"/>
          <p:cNvSpPr txBox="1">
            <a:spLocks noGrp="1"/>
          </p:cNvSpPr>
          <p:nvPr>
            <p:ph type="body" idx="1"/>
          </p:nvPr>
        </p:nvSpPr>
        <p:spPr>
          <a:xfrm>
            <a:off x="184547" y="681038"/>
            <a:ext cx="8761800" cy="642900"/>
          </a:xfrm>
          <a:prstGeom prst="rect">
            <a:avLst/>
          </a:prstGeom>
          <a:noFill/>
          <a:ln>
            <a:noFill/>
          </a:ln>
        </p:spPr>
        <p:txBody>
          <a:bodyPr spcFirstLastPara="1" wrap="square" lIns="68575" tIns="34275" rIns="68575" bIns="34275" anchor="t" anchorCtr="0">
            <a:noAutofit/>
          </a:bodyPr>
          <a:lstStyle/>
          <a:p>
            <a:pPr marL="177800" lvl="0" indent="-155575" algn="l" rtl="0">
              <a:lnSpc>
                <a:spcPct val="80000"/>
              </a:lnSpc>
              <a:spcBef>
                <a:spcPts val="0"/>
              </a:spcBef>
              <a:spcAft>
                <a:spcPts val="0"/>
              </a:spcAft>
              <a:buClr>
                <a:schemeClr val="accent3"/>
              </a:buClr>
              <a:buSzPts val="1650"/>
              <a:buChar char="•"/>
            </a:pPr>
            <a:r>
              <a:rPr lang="en-GB" sz="1650">
                <a:solidFill>
                  <a:schemeClr val="accent3"/>
                </a:solidFill>
              </a:rPr>
              <a:t>Service launched in Jan 2018 with 1 GP and 1 specialist nurse from Oxford. Now up to 9 GPs and 2 specialist nurses</a:t>
            </a:r>
            <a:endParaRPr sz="2275">
              <a:solidFill>
                <a:schemeClr val="accent3"/>
              </a:solidFill>
            </a:endParaRPr>
          </a:p>
          <a:p>
            <a:pPr marL="0" lvl="0" indent="0" algn="l" rtl="0">
              <a:lnSpc>
                <a:spcPct val="80000"/>
              </a:lnSpc>
              <a:spcBef>
                <a:spcPts val="800"/>
              </a:spcBef>
              <a:spcAft>
                <a:spcPts val="0"/>
              </a:spcAft>
              <a:buClr>
                <a:schemeClr val="dk1"/>
              </a:buClr>
              <a:buSzPts val="1313"/>
              <a:buFont typeface="Arial"/>
              <a:buNone/>
            </a:pPr>
            <a:endParaRPr sz="1875"/>
          </a:p>
        </p:txBody>
      </p:sp>
      <p:pic>
        <p:nvPicPr>
          <p:cNvPr id="347" name="Google Shape;347;p53"/>
          <p:cNvPicPr preferRelativeResize="0"/>
          <p:nvPr/>
        </p:nvPicPr>
        <p:blipFill rotWithShape="1">
          <a:blip r:embed="rId3">
            <a:alphaModFix/>
          </a:blip>
          <a:srcRect/>
          <a:stretch/>
        </p:blipFill>
        <p:spPr>
          <a:xfrm>
            <a:off x="6650598" y="4595874"/>
            <a:ext cx="752552" cy="476978"/>
          </a:xfrm>
          <a:prstGeom prst="rect">
            <a:avLst/>
          </a:prstGeom>
          <a:noFill/>
          <a:ln>
            <a:noFill/>
          </a:ln>
        </p:spPr>
      </p:pic>
      <p:pic>
        <p:nvPicPr>
          <p:cNvPr id="348" name="Google Shape;348;p53"/>
          <p:cNvPicPr preferRelativeResize="0"/>
          <p:nvPr/>
        </p:nvPicPr>
        <p:blipFill rotWithShape="1">
          <a:blip r:embed="rId4">
            <a:alphaModFix/>
          </a:blip>
          <a:srcRect/>
          <a:stretch/>
        </p:blipFill>
        <p:spPr>
          <a:xfrm>
            <a:off x="7477403" y="4698259"/>
            <a:ext cx="1573283" cy="2722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4"/>
          <p:cNvSpPr/>
          <p:nvPr/>
        </p:nvSpPr>
        <p:spPr>
          <a:xfrm>
            <a:off x="0" y="0"/>
            <a:ext cx="9144000" cy="465600"/>
          </a:xfrm>
          <a:prstGeom prst="rect">
            <a:avLst/>
          </a:prstGeom>
          <a:solidFill>
            <a:srgbClr val="4DB9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54" name="Google Shape;354;p54"/>
          <p:cNvSpPr txBox="1"/>
          <p:nvPr/>
        </p:nvSpPr>
        <p:spPr>
          <a:xfrm>
            <a:off x="89298" y="36910"/>
            <a:ext cx="8603400" cy="392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100"/>
              <a:buFont typeface="Open Sans Light"/>
              <a:buNone/>
            </a:pPr>
            <a:r>
              <a:rPr lang="en-GB" sz="2100" b="1" i="0" u="none" strike="noStrike" cap="none">
                <a:solidFill>
                  <a:srgbClr val="FFFFFF"/>
                </a:solidFill>
              </a:rPr>
              <a:t>SDS </a:t>
            </a:r>
            <a:r>
              <a:rPr lang="en-GB" sz="2100" b="1">
                <a:solidFill>
                  <a:srgbClr val="FFFFFF"/>
                </a:solidFill>
              </a:rPr>
              <a:t>d</a:t>
            </a:r>
            <a:r>
              <a:rPr lang="en-GB" sz="2100" b="1" i="0" u="none" strike="noStrike" cap="none">
                <a:solidFill>
                  <a:srgbClr val="FFFFFF"/>
                </a:solidFill>
              </a:rPr>
              <a:t>ermatology </a:t>
            </a:r>
            <a:r>
              <a:rPr lang="en-GB" sz="2100" b="1">
                <a:solidFill>
                  <a:srgbClr val="FFFFFF"/>
                </a:solidFill>
              </a:rPr>
              <a:t>s</a:t>
            </a:r>
            <a:r>
              <a:rPr lang="en-GB" sz="2100" b="1" i="0" u="none" strike="noStrike" cap="none">
                <a:solidFill>
                  <a:srgbClr val="FFFFFF"/>
                </a:solidFill>
              </a:rPr>
              <a:t>ervice </a:t>
            </a:r>
            <a:r>
              <a:rPr lang="en-GB" sz="2100" b="1">
                <a:solidFill>
                  <a:srgbClr val="FFFFFF"/>
                </a:solidFill>
              </a:rPr>
              <a:t>i</a:t>
            </a:r>
            <a:r>
              <a:rPr lang="en-GB" sz="2100" b="1" i="0" u="none" strike="noStrike" cap="none">
                <a:solidFill>
                  <a:srgbClr val="FFFFFF"/>
                </a:solidFill>
              </a:rPr>
              <a:t>mpact</a:t>
            </a:r>
            <a:endParaRPr sz="1100" b="1"/>
          </a:p>
        </p:txBody>
      </p:sp>
      <p:sp>
        <p:nvSpPr>
          <p:cNvPr id="355" name="Google Shape;355;p54"/>
          <p:cNvSpPr txBox="1">
            <a:spLocks noGrp="1"/>
          </p:cNvSpPr>
          <p:nvPr>
            <p:ph type="body" idx="1"/>
          </p:nvPr>
        </p:nvSpPr>
        <p:spPr>
          <a:xfrm>
            <a:off x="184547" y="681038"/>
            <a:ext cx="8761800" cy="372540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accent3"/>
              </a:buClr>
              <a:buSzPts val="2000"/>
              <a:buChar char="•"/>
            </a:pPr>
            <a:r>
              <a:rPr lang="en-GB" sz="2000">
                <a:solidFill>
                  <a:schemeClr val="accent3"/>
                </a:solidFill>
              </a:rPr>
              <a:t>Upskilling of primary care clinicians through rapid feedback without delay and transfer of learning between consultants and GPs within clinical system</a:t>
            </a:r>
            <a:endParaRPr sz="2000">
              <a:solidFill>
                <a:schemeClr val="accent3"/>
              </a:solidFill>
            </a:endParaRPr>
          </a:p>
          <a:p>
            <a:pPr marL="177800" lvl="0" indent="0" algn="l" rtl="0">
              <a:lnSpc>
                <a:spcPct val="90000"/>
              </a:lnSpc>
              <a:spcBef>
                <a:spcPts val="0"/>
              </a:spcBef>
              <a:spcAft>
                <a:spcPts val="0"/>
              </a:spcAft>
              <a:buNone/>
            </a:pPr>
            <a:endParaRPr sz="2000">
              <a:solidFill>
                <a:schemeClr val="accent3"/>
              </a:solidFill>
            </a:endParaRPr>
          </a:p>
          <a:p>
            <a:pPr marL="177800" lvl="0" indent="-165100" algn="l" rtl="0">
              <a:lnSpc>
                <a:spcPct val="90000"/>
              </a:lnSpc>
              <a:spcBef>
                <a:spcPts val="800"/>
              </a:spcBef>
              <a:spcAft>
                <a:spcPts val="0"/>
              </a:spcAft>
              <a:buClr>
                <a:schemeClr val="accent3"/>
              </a:buClr>
              <a:buSzPts val="2000"/>
              <a:buChar char="•"/>
            </a:pPr>
            <a:r>
              <a:rPr lang="en-GB" sz="2000">
                <a:solidFill>
                  <a:schemeClr val="accent3"/>
                </a:solidFill>
              </a:rPr>
              <a:t>GPs receive advice in real time without any paperwork or delay</a:t>
            </a:r>
            <a:br>
              <a:rPr lang="en-GB" sz="2000">
                <a:solidFill>
                  <a:schemeClr val="accent3"/>
                </a:solidFill>
              </a:rPr>
            </a:br>
            <a:endParaRPr sz="2000">
              <a:solidFill>
                <a:schemeClr val="accent3"/>
              </a:solidFill>
            </a:endParaRPr>
          </a:p>
          <a:p>
            <a:pPr marL="177800" lvl="0" indent="-165100" algn="l" rtl="0">
              <a:lnSpc>
                <a:spcPct val="90000"/>
              </a:lnSpc>
              <a:spcBef>
                <a:spcPts val="800"/>
              </a:spcBef>
              <a:spcAft>
                <a:spcPts val="0"/>
              </a:spcAft>
              <a:buClr>
                <a:schemeClr val="accent3"/>
              </a:buClr>
              <a:buSzPts val="2000"/>
              <a:buChar char="•"/>
            </a:pPr>
            <a:r>
              <a:rPr lang="en-GB" sz="2000">
                <a:solidFill>
                  <a:schemeClr val="accent3"/>
                </a:solidFill>
              </a:rPr>
              <a:t>Reduced paperwork and time spent completing it, as all done via primary care clinical system.</a:t>
            </a:r>
            <a:endParaRPr sz="2000">
              <a:solidFill>
                <a:schemeClr val="accent3"/>
              </a:solidFill>
            </a:endParaRPr>
          </a:p>
          <a:p>
            <a:pPr marL="177800" lvl="0" indent="-38100" algn="l" rtl="0">
              <a:lnSpc>
                <a:spcPct val="90000"/>
              </a:lnSpc>
              <a:spcBef>
                <a:spcPts val="800"/>
              </a:spcBef>
              <a:spcAft>
                <a:spcPts val="0"/>
              </a:spcAft>
              <a:buClr>
                <a:schemeClr val="dk1"/>
              </a:buClr>
              <a:buSzPts val="2100"/>
              <a:buNone/>
            </a:pPr>
            <a:endParaRPr sz="2000"/>
          </a:p>
          <a:p>
            <a:pPr marL="177800" lvl="0" indent="-171450" algn="l" rtl="0">
              <a:lnSpc>
                <a:spcPct val="90000"/>
              </a:lnSpc>
              <a:spcBef>
                <a:spcPts val="800"/>
              </a:spcBef>
              <a:spcAft>
                <a:spcPts val="0"/>
              </a:spcAft>
              <a:buClr>
                <a:schemeClr val="dk1"/>
              </a:buClr>
              <a:buSzPts val="2100"/>
              <a:buChar char="•"/>
            </a:pPr>
            <a:r>
              <a:rPr lang="en-GB" sz="2000">
                <a:solidFill>
                  <a:schemeClr val="accent3"/>
                </a:solidFill>
              </a:rPr>
              <a:t>Rapid access to service: current longest wait is 2 weeks for teledermatology review. Referral rate to secondary care continues to be below 10 per cent</a:t>
            </a:r>
            <a:br>
              <a:rPr lang="en-GB"/>
            </a:br>
            <a:endParaRPr/>
          </a:p>
          <a:p>
            <a:pPr marL="0" lvl="0" indent="0" algn="l" rtl="0">
              <a:lnSpc>
                <a:spcPct val="90000"/>
              </a:lnSpc>
              <a:spcBef>
                <a:spcPts val="800"/>
              </a:spcBef>
              <a:spcAft>
                <a:spcPts val="0"/>
              </a:spcAft>
              <a:buClr>
                <a:schemeClr val="dk1"/>
              </a:buClr>
              <a:buSzPts val="2100"/>
              <a:buFont typeface="Arial"/>
              <a:buNone/>
            </a:pPr>
            <a:endParaRPr/>
          </a:p>
        </p:txBody>
      </p:sp>
      <p:pic>
        <p:nvPicPr>
          <p:cNvPr id="356" name="Google Shape;356;p54"/>
          <p:cNvPicPr preferRelativeResize="0"/>
          <p:nvPr/>
        </p:nvPicPr>
        <p:blipFill rotWithShape="1">
          <a:blip r:embed="rId3">
            <a:alphaModFix/>
          </a:blip>
          <a:srcRect/>
          <a:stretch/>
        </p:blipFill>
        <p:spPr>
          <a:xfrm>
            <a:off x="6650598" y="4595874"/>
            <a:ext cx="752552" cy="476978"/>
          </a:xfrm>
          <a:prstGeom prst="rect">
            <a:avLst/>
          </a:prstGeom>
          <a:noFill/>
          <a:ln>
            <a:noFill/>
          </a:ln>
        </p:spPr>
      </p:pic>
      <p:pic>
        <p:nvPicPr>
          <p:cNvPr id="357" name="Google Shape;357;p54"/>
          <p:cNvPicPr preferRelativeResize="0"/>
          <p:nvPr/>
        </p:nvPicPr>
        <p:blipFill rotWithShape="1">
          <a:blip r:embed="rId4">
            <a:alphaModFix/>
          </a:blip>
          <a:srcRect/>
          <a:stretch/>
        </p:blipFill>
        <p:spPr>
          <a:xfrm>
            <a:off x="7477403" y="4698259"/>
            <a:ext cx="1573283" cy="2722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5"/>
          <p:cNvSpPr/>
          <p:nvPr/>
        </p:nvSpPr>
        <p:spPr>
          <a:xfrm>
            <a:off x="0" y="0"/>
            <a:ext cx="9144000" cy="465600"/>
          </a:xfrm>
          <a:prstGeom prst="rect">
            <a:avLst/>
          </a:prstGeom>
          <a:solidFill>
            <a:srgbClr val="4DB9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63" name="Google Shape;363;p55"/>
          <p:cNvSpPr txBox="1"/>
          <p:nvPr/>
        </p:nvSpPr>
        <p:spPr>
          <a:xfrm>
            <a:off x="89303" y="36911"/>
            <a:ext cx="9054600" cy="715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100"/>
              <a:buFont typeface="Open Sans Light"/>
              <a:buNone/>
            </a:pPr>
            <a:r>
              <a:rPr lang="en-GB" sz="2100" b="1" i="0" u="none" strike="noStrike" cap="none">
                <a:solidFill>
                  <a:srgbClr val="FFFFFF"/>
                </a:solidFill>
              </a:rPr>
              <a:t>Feedback of </a:t>
            </a:r>
            <a:r>
              <a:rPr lang="en-GB" sz="2100" b="1">
                <a:solidFill>
                  <a:srgbClr val="FFFFFF"/>
                </a:solidFill>
              </a:rPr>
              <a:t>d</a:t>
            </a:r>
            <a:r>
              <a:rPr lang="en-GB" sz="2100" b="1" i="0" u="none" strike="noStrike" cap="none">
                <a:solidFill>
                  <a:srgbClr val="FFFFFF"/>
                </a:solidFill>
              </a:rPr>
              <a:t>ermatology </a:t>
            </a:r>
            <a:r>
              <a:rPr lang="en-GB" sz="2100" b="1">
                <a:solidFill>
                  <a:srgbClr val="FFFFFF"/>
                </a:solidFill>
              </a:rPr>
              <a:t>s</a:t>
            </a:r>
            <a:r>
              <a:rPr lang="en-GB" sz="2100" b="1" i="0" u="none" strike="noStrike" cap="none">
                <a:solidFill>
                  <a:srgbClr val="FFFFFF"/>
                </a:solidFill>
              </a:rPr>
              <a:t>pecialist </a:t>
            </a:r>
            <a:r>
              <a:rPr lang="en-GB" sz="2100" b="1">
                <a:solidFill>
                  <a:srgbClr val="FFFFFF"/>
                </a:solidFill>
              </a:rPr>
              <a:t>r</a:t>
            </a:r>
            <a:r>
              <a:rPr lang="en-GB" sz="2100" b="1" i="0" u="none" strike="noStrike" cap="none">
                <a:solidFill>
                  <a:srgbClr val="FFFFFF"/>
                </a:solidFill>
              </a:rPr>
              <a:t>eview </a:t>
            </a:r>
            <a:r>
              <a:rPr lang="en-GB" sz="2100" b="1">
                <a:solidFill>
                  <a:srgbClr val="FFFFFF"/>
                </a:solidFill>
              </a:rPr>
              <a:t>s</a:t>
            </a:r>
            <a:r>
              <a:rPr lang="en-GB" sz="2100" b="1" i="0" u="none" strike="noStrike" cap="none">
                <a:solidFill>
                  <a:srgbClr val="FFFFFF"/>
                </a:solidFill>
              </a:rPr>
              <a:t>ervice</a:t>
            </a:r>
            <a:endParaRPr sz="2100" b="1" i="0" u="none" strike="noStrike" cap="none">
              <a:solidFill>
                <a:srgbClr val="FFFFFF"/>
              </a:solidFill>
            </a:endParaRPr>
          </a:p>
          <a:p>
            <a:pPr marL="0" marR="0" lvl="0" indent="0" algn="ctr" rtl="0">
              <a:lnSpc>
                <a:spcPct val="100000"/>
              </a:lnSpc>
              <a:spcBef>
                <a:spcPts val="0"/>
              </a:spcBef>
              <a:spcAft>
                <a:spcPts val="0"/>
              </a:spcAft>
              <a:buClr>
                <a:srgbClr val="000000"/>
              </a:buClr>
              <a:buSzPts val="2100"/>
              <a:buFont typeface="Calibri"/>
              <a:buNone/>
            </a:pPr>
            <a:endParaRPr sz="2100" b="1" i="0" u="none" strike="noStrike" cap="none">
              <a:solidFill>
                <a:srgbClr val="FFFFFF"/>
              </a:solidFill>
              <a:latin typeface="Open Sans SemiBold"/>
              <a:ea typeface="Open Sans SemiBold"/>
              <a:cs typeface="Open Sans SemiBold"/>
              <a:sym typeface="Open Sans SemiBold"/>
            </a:endParaRPr>
          </a:p>
        </p:txBody>
      </p:sp>
      <p:sp>
        <p:nvSpPr>
          <p:cNvPr id="364" name="Google Shape;364;p55"/>
          <p:cNvSpPr/>
          <p:nvPr/>
        </p:nvSpPr>
        <p:spPr>
          <a:xfrm>
            <a:off x="141150" y="1001300"/>
            <a:ext cx="86790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C882A"/>
              </a:buClr>
              <a:buSzPts val="1800"/>
              <a:buFont typeface="Calibri"/>
              <a:buNone/>
            </a:pPr>
            <a:r>
              <a:rPr lang="en-GB" sz="2200" b="1" i="0" u="none" strike="noStrike" cap="none">
                <a:solidFill>
                  <a:schemeClr val="accent3"/>
                </a:solidFill>
              </a:rPr>
              <a:t>GP feedback:</a:t>
            </a:r>
            <a:endParaRPr sz="2200" b="1" i="0" u="none" strike="noStrike" cap="none">
              <a:solidFill>
                <a:schemeClr val="accent3"/>
              </a:solidFill>
            </a:endParaRPr>
          </a:p>
          <a:p>
            <a:pPr marL="0" marR="0" lvl="0" indent="0" algn="l" rtl="0">
              <a:lnSpc>
                <a:spcPct val="100000"/>
              </a:lnSpc>
              <a:spcBef>
                <a:spcPts val="0"/>
              </a:spcBef>
              <a:spcAft>
                <a:spcPts val="0"/>
              </a:spcAft>
              <a:buClr>
                <a:srgbClr val="0C882A"/>
              </a:buClr>
              <a:buSzPts val="1800"/>
              <a:buFont typeface="Calibri"/>
              <a:buNone/>
            </a:pPr>
            <a:endParaRPr sz="1800">
              <a:solidFill>
                <a:schemeClr val="accent3"/>
              </a:solidFill>
            </a:endParaRPr>
          </a:p>
          <a:p>
            <a:pPr marL="0" marR="0" lvl="0" indent="0" algn="l" rtl="0">
              <a:lnSpc>
                <a:spcPct val="100000"/>
              </a:lnSpc>
              <a:spcBef>
                <a:spcPts val="0"/>
              </a:spcBef>
              <a:spcAft>
                <a:spcPts val="0"/>
              </a:spcAft>
              <a:buClr>
                <a:srgbClr val="000000"/>
              </a:buClr>
              <a:buSzPts val="1800"/>
              <a:buFont typeface="Calibri"/>
              <a:buNone/>
            </a:pPr>
            <a:r>
              <a:rPr lang="en-GB" sz="2000">
                <a:solidFill>
                  <a:schemeClr val="accent3"/>
                </a:solidFill>
              </a:rPr>
              <a:t>“</a:t>
            </a:r>
            <a:r>
              <a:rPr lang="en-GB" sz="2000" i="0" u="none" strike="noStrike" cap="none">
                <a:solidFill>
                  <a:schemeClr val="accent3"/>
                </a:solidFill>
              </a:rPr>
              <a:t>The SDS </a:t>
            </a:r>
            <a:r>
              <a:rPr lang="en-GB" sz="2000">
                <a:solidFill>
                  <a:schemeClr val="accent3"/>
                </a:solidFill>
              </a:rPr>
              <a:t>d</a:t>
            </a:r>
            <a:r>
              <a:rPr lang="en-GB" sz="2000" i="0" u="none" strike="noStrike" cap="none">
                <a:solidFill>
                  <a:schemeClr val="accent3"/>
                </a:solidFill>
              </a:rPr>
              <a:t>ermatology service has upskilled us in the practice – each patient review becomes a learning opportunity and makes us more aware of conditions to consider and management options available in primary care. </a:t>
            </a:r>
            <a:endParaRPr sz="1300">
              <a:solidFill>
                <a:schemeClr val="accent3"/>
              </a:solidFill>
            </a:endParaRPr>
          </a:p>
          <a:p>
            <a:pPr marL="0" marR="0" lvl="0" indent="0" algn="l" rtl="0">
              <a:lnSpc>
                <a:spcPct val="100000"/>
              </a:lnSpc>
              <a:spcBef>
                <a:spcPts val="0"/>
              </a:spcBef>
              <a:spcAft>
                <a:spcPts val="0"/>
              </a:spcAft>
              <a:buClr>
                <a:schemeClr val="dk1"/>
              </a:buClr>
              <a:buSzPts val="1800"/>
              <a:buFont typeface="Calibri"/>
              <a:buNone/>
            </a:pPr>
            <a:endParaRPr sz="2000" i="0" u="none" strike="noStrike" cap="none">
              <a:solidFill>
                <a:schemeClr val="accent3"/>
              </a:solidFill>
            </a:endParaRPr>
          </a:p>
          <a:p>
            <a:pPr marL="0" marR="0" lvl="0" indent="0" algn="l" rtl="0">
              <a:lnSpc>
                <a:spcPct val="100000"/>
              </a:lnSpc>
              <a:spcBef>
                <a:spcPts val="0"/>
              </a:spcBef>
              <a:spcAft>
                <a:spcPts val="0"/>
              </a:spcAft>
              <a:buClr>
                <a:srgbClr val="000000"/>
              </a:buClr>
              <a:buSzPts val="1800"/>
              <a:buFont typeface="Calibri"/>
              <a:buNone/>
            </a:pPr>
            <a:r>
              <a:rPr lang="en-GB" sz="2000" i="0" u="none" strike="noStrike" cap="none">
                <a:solidFill>
                  <a:schemeClr val="accent3"/>
                </a:solidFill>
              </a:rPr>
              <a:t>The shared use of EMIS Web means that a single patient record is available, and I feel this reduces risk and friction in communications between colleagues.</a:t>
            </a:r>
            <a:r>
              <a:rPr lang="en-GB" sz="2000">
                <a:solidFill>
                  <a:schemeClr val="accent3"/>
                </a:solidFill>
              </a:rPr>
              <a:t>”</a:t>
            </a:r>
            <a:endParaRPr sz="1300">
              <a:solidFill>
                <a:schemeClr val="accent3"/>
              </a:solidFill>
            </a:endParaRPr>
          </a:p>
          <a:p>
            <a:pPr marL="0" marR="0" lvl="0" indent="0" algn="l" rtl="0">
              <a:lnSpc>
                <a:spcPct val="100000"/>
              </a:lnSpc>
              <a:spcBef>
                <a:spcPts val="0"/>
              </a:spcBef>
              <a:spcAft>
                <a:spcPts val="0"/>
              </a:spcAft>
              <a:buClr>
                <a:srgbClr val="000000"/>
              </a:buClr>
              <a:buSzPts val="1400"/>
              <a:buFont typeface="Times New Roman"/>
              <a:buNone/>
            </a:pPr>
            <a:r>
              <a:rPr lang="en-GB"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Times New Roman"/>
              <a:ea typeface="Times New Roman"/>
              <a:cs typeface="Times New Roman"/>
              <a:sym typeface="Times New Roman"/>
            </a:endParaRPr>
          </a:p>
        </p:txBody>
      </p:sp>
      <p:pic>
        <p:nvPicPr>
          <p:cNvPr id="365" name="Google Shape;365;p55"/>
          <p:cNvPicPr preferRelativeResize="0"/>
          <p:nvPr/>
        </p:nvPicPr>
        <p:blipFill rotWithShape="1">
          <a:blip r:embed="rId3">
            <a:alphaModFix/>
          </a:blip>
          <a:srcRect/>
          <a:stretch/>
        </p:blipFill>
        <p:spPr>
          <a:xfrm>
            <a:off x="6603785" y="4651320"/>
            <a:ext cx="730882" cy="463244"/>
          </a:xfrm>
          <a:prstGeom prst="rect">
            <a:avLst/>
          </a:prstGeom>
          <a:noFill/>
          <a:ln>
            <a:noFill/>
          </a:ln>
        </p:spPr>
      </p:pic>
      <p:pic>
        <p:nvPicPr>
          <p:cNvPr id="366" name="Google Shape;366;p55"/>
          <p:cNvPicPr preferRelativeResize="0"/>
          <p:nvPr/>
        </p:nvPicPr>
        <p:blipFill rotWithShape="1">
          <a:blip r:embed="rId4">
            <a:alphaModFix/>
          </a:blip>
          <a:srcRect/>
          <a:stretch/>
        </p:blipFill>
        <p:spPr>
          <a:xfrm>
            <a:off x="7474861" y="4699091"/>
            <a:ext cx="1527980" cy="2643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p:nvPr/>
        </p:nvSpPr>
        <p:spPr>
          <a:xfrm>
            <a:off x="0" y="0"/>
            <a:ext cx="9144000" cy="465600"/>
          </a:xfrm>
          <a:prstGeom prst="rect">
            <a:avLst/>
          </a:prstGeom>
          <a:solidFill>
            <a:srgbClr val="4DB9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72" name="Google Shape;372;p56"/>
          <p:cNvSpPr txBox="1"/>
          <p:nvPr/>
        </p:nvSpPr>
        <p:spPr>
          <a:xfrm>
            <a:off x="89298" y="36910"/>
            <a:ext cx="8603400" cy="423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300"/>
              <a:buFont typeface="Arial"/>
              <a:buNone/>
            </a:pPr>
            <a:r>
              <a:rPr lang="en-GB" sz="2300" b="1" i="0" u="none" strike="noStrike" cap="none">
                <a:solidFill>
                  <a:srgbClr val="FFFFFF"/>
                </a:solidFill>
                <a:latin typeface="Arial"/>
                <a:ea typeface="Arial"/>
                <a:cs typeface="Arial"/>
                <a:sym typeface="Arial"/>
              </a:rPr>
              <a:t>Current developments</a:t>
            </a:r>
            <a:endParaRPr sz="1100" b="1"/>
          </a:p>
        </p:txBody>
      </p:sp>
      <p:sp>
        <p:nvSpPr>
          <p:cNvPr id="373" name="Google Shape;373;p56"/>
          <p:cNvSpPr txBox="1">
            <a:spLocks noGrp="1"/>
          </p:cNvSpPr>
          <p:nvPr>
            <p:ph type="body" idx="1"/>
          </p:nvPr>
        </p:nvSpPr>
        <p:spPr>
          <a:xfrm>
            <a:off x="1108" y="873290"/>
            <a:ext cx="8779800" cy="3978300"/>
          </a:xfrm>
          <a:prstGeom prst="rect">
            <a:avLst/>
          </a:prstGeom>
          <a:noFill/>
          <a:ln>
            <a:noFill/>
          </a:ln>
        </p:spPr>
        <p:txBody>
          <a:bodyPr spcFirstLastPara="1" wrap="square" lIns="68575" tIns="34275" rIns="68575" bIns="34275" anchor="t" anchorCtr="0">
            <a:noAutofit/>
          </a:bodyPr>
          <a:lstStyle/>
          <a:p>
            <a:pPr marL="342900" indent="-342900">
              <a:spcBef>
                <a:spcPts val="0"/>
              </a:spcBef>
              <a:buClr>
                <a:schemeClr val="accent3"/>
              </a:buClr>
              <a:buSzPts val="2400"/>
            </a:pPr>
            <a:r>
              <a:rPr lang="en-GB" sz="2400" b="1" dirty="0">
                <a:solidFill>
                  <a:schemeClr val="accent3"/>
                </a:solidFill>
              </a:rPr>
              <a:t>Our Dermatology Service </a:t>
            </a:r>
            <a:r>
              <a:rPr lang="en-GB" sz="2400" dirty="0">
                <a:solidFill>
                  <a:schemeClr val="accent3"/>
                </a:solidFill>
              </a:rPr>
              <a:t>has worked in collaboration with both major local acute providers to deliver support to long waiters in dermatology resulting from the pandemic.</a:t>
            </a:r>
            <a:endParaRPr sz="3400" dirty="0">
              <a:solidFill>
                <a:schemeClr val="accent3"/>
              </a:solidFill>
            </a:endParaRPr>
          </a:p>
          <a:p>
            <a:pPr marL="469900" indent="-342900">
              <a:buSzPts val="2000"/>
            </a:pPr>
            <a:endParaRPr sz="2400" dirty="0">
              <a:solidFill>
                <a:schemeClr val="accent3"/>
              </a:solidFill>
            </a:endParaRPr>
          </a:p>
          <a:p>
            <a:pPr marL="342900" indent="-342900">
              <a:buSzPts val="2000"/>
            </a:pPr>
            <a:r>
              <a:rPr lang="en-GB" sz="2400" dirty="0">
                <a:solidFill>
                  <a:schemeClr val="accent3"/>
                </a:solidFill>
              </a:rPr>
              <a:t>Across these two programmes, we have supported </a:t>
            </a:r>
            <a:r>
              <a:rPr lang="en-GB" sz="2400" b="1" dirty="0">
                <a:solidFill>
                  <a:schemeClr val="accent3"/>
                </a:solidFill>
              </a:rPr>
              <a:t>over 1,000 patients, </a:t>
            </a:r>
            <a:r>
              <a:rPr lang="en-GB" sz="2400" dirty="0">
                <a:solidFill>
                  <a:schemeClr val="accent3"/>
                </a:solidFill>
              </a:rPr>
              <a:t>who have been waiting for over </a:t>
            </a:r>
            <a:r>
              <a:rPr lang="en-GB" sz="2400" b="1" dirty="0">
                <a:solidFill>
                  <a:schemeClr val="accent3"/>
                </a:solidFill>
              </a:rPr>
              <a:t>2 years for treatment </a:t>
            </a:r>
            <a:r>
              <a:rPr lang="en-GB" sz="2400" dirty="0">
                <a:solidFill>
                  <a:schemeClr val="accent3"/>
                </a:solidFill>
              </a:rPr>
              <a:t>in many instances,</a:t>
            </a:r>
            <a:r>
              <a:rPr lang="en-GB" sz="2400" b="1" dirty="0">
                <a:solidFill>
                  <a:schemeClr val="accent3"/>
                </a:solidFill>
              </a:rPr>
              <a:t> </a:t>
            </a:r>
            <a:r>
              <a:rPr lang="en-GB" sz="2400" dirty="0">
                <a:solidFill>
                  <a:schemeClr val="accent3"/>
                </a:solidFill>
              </a:rPr>
              <a:t>due to impact of the pandemic on secondary care capacity.</a:t>
            </a:r>
            <a:br>
              <a:rPr lang="en-GB" sz="1700" dirty="0"/>
            </a:br>
            <a:endParaRPr sz="1700" dirty="0"/>
          </a:p>
          <a:p>
            <a:pPr marL="0" lvl="0" indent="0" algn="l" rtl="0">
              <a:lnSpc>
                <a:spcPct val="90000"/>
              </a:lnSpc>
              <a:spcBef>
                <a:spcPts val="800"/>
              </a:spcBef>
              <a:spcAft>
                <a:spcPts val="0"/>
              </a:spcAft>
              <a:buClr>
                <a:schemeClr val="dk1"/>
              </a:buClr>
              <a:buSzPts val="2100"/>
              <a:buFont typeface="Arial"/>
              <a:buNone/>
            </a:pPr>
            <a:endParaRPr dirty="0"/>
          </a:p>
        </p:txBody>
      </p:sp>
      <p:pic>
        <p:nvPicPr>
          <p:cNvPr id="374" name="Google Shape;374;p56"/>
          <p:cNvPicPr preferRelativeResize="0"/>
          <p:nvPr/>
        </p:nvPicPr>
        <p:blipFill rotWithShape="1">
          <a:blip r:embed="rId3">
            <a:alphaModFix/>
          </a:blip>
          <a:srcRect/>
          <a:stretch/>
        </p:blipFill>
        <p:spPr>
          <a:xfrm>
            <a:off x="6603785" y="4651320"/>
            <a:ext cx="730882" cy="463244"/>
          </a:xfrm>
          <a:prstGeom prst="rect">
            <a:avLst/>
          </a:prstGeom>
          <a:noFill/>
          <a:ln>
            <a:noFill/>
          </a:ln>
        </p:spPr>
      </p:pic>
      <p:pic>
        <p:nvPicPr>
          <p:cNvPr id="375" name="Google Shape;375;p56"/>
          <p:cNvPicPr preferRelativeResize="0"/>
          <p:nvPr/>
        </p:nvPicPr>
        <p:blipFill rotWithShape="1">
          <a:blip r:embed="rId4">
            <a:alphaModFix/>
          </a:blip>
          <a:srcRect/>
          <a:stretch/>
        </p:blipFill>
        <p:spPr>
          <a:xfrm>
            <a:off x="7474861" y="4699091"/>
            <a:ext cx="1527980" cy="2643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7"/>
          <p:cNvSpPr txBox="1">
            <a:spLocks noGrp="1"/>
          </p:cNvSpPr>
          <p:nvPr>
            <p:ph type="ctrTitle"/>
          </p:nvPr>
        </p:nvSpPr>
        <p:spPr>
          <a:xfrm>
            <a:off x="685800" y="1597820"/>
            <a:ext cx="7772400" cy="1102500"/>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Clr>
                <a:schemeClr val="dk1"/>
              </a:buClr>
              <a:buSzPct val="100000"/>
              <a:buFont typeface="Calibri"/>
              <a:buNone/>
            </a:pPr>
            <a:r>
              <a:rPr lang="en-GB" sz="2700" b="1"/>
              <a:t>Teledermatology project </a:t>
            </a:r>
            <a:br>
              <a:rPr lang="en-GB" sz="2700" b="1"/>
            </a:br>
            <a:r>
              <a:rPr lang="en-GB" sz="2700" b="1"/>
              <a:t>Black Country and West Birmingham CCG</a:t>
            </a:r>
            <a:br>
              <a:rPr lang="en-GB" sz="2700" b="1"/>
            </a:br>
            <a:br>
              <a:rPr lang="en-GB" sz="2700" b="1"/>
            </a:br>
            <a:r>
              <a:rPr lang="en-GB" sz="2300" b="1"/>
              <a:t>Roz Geary – teledermatology project manager</a:t>
            </a:r>
            <a:br>
              <a:rPr lang="en-GB" sz="2300" b="1"/>
            </a:br>
            <a:r>
              <a:rPr lang="en-GB" sz="2300" b="1"/>
              <a:t>Sarah Ellis –  IT operations director Dudley Group</a:t>
            </a:r>
            <a:br>
              <a:rPr lang="en-GB" sz="2300" b="1"/>
            </a:br>
            <a:endParaRPr sz="2300" b="1"/>
          </a:p>
        </p:txBody>
      </p:sp>
      <p:pic>
        <p:nvPicPr>
          <p:cNvPr id="381" name="Google Shape;381;p57"/>
          <p:cNvPicPr preferRelativeResize="0"/>
          <p:nvPr/>
        </p:nvPicPr>
        <p:blipFill rotWithShape="1">
          <a:blip r:embed="rId3">
            <a:alphaModFix/>
          </a:blip>
          <a:srcRect l="254" r="49872" b="61124"/>
          <a:stretch/>
        </p:blipFill>
        <p:spPr>
          <a:xfrm>
            <a:off x="1143000" y="4461961"/>
            <a:ext cx="6858003" cy="681539"/>
          </a:xfrm>
          <a:prstGeom prst="rect">
            <a:avLst/>
          </a:prstGeom>
          <a:noFill/>
          <a:ln>
            <a:noFill/>
          </a:ln>
        </p:spPr>
      </p:pic>
      <p:pic>
        <p:nvPicPr>
          <p:cNvPr id="382" name="Google Shape;382;p57" descr="image002"/>
          <p:cNvPicPr preferRelativeResize="0"/>
          <p:nvPr/>
        </p:nvPicPr>
        <p:blipFill rotWithShape="1">
          <a:blip r:embed="rId4">
            <a:alphaModFix/>
          </a:blip>
          <a:srcRect/>
          <a:stretch/>
        </p:blipFill>
        <p:spPr>
          <a:xfrm>
            <a:off x="5976157" y="97185"/>
            <a:ext cx="1893094" cy="314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58"/>
          <p:cNvPicPr preferRelativeResize="0"/>
          <p:nvPr/>
        </p:nvPicPr>
        <p:blipFill rotWithShape="1">
          <a:blip r:embed="rId3">
            <a:alphaModFix/>
          </a:blip>
          <a:srcRect l="254" r="49872" b="61124"/>
          <a:stretch/>
        </p:blipFill>
        <p:spPr>
          <a:xfrm>
            <a:off x="1143000" y="4461961"/>
            <a:ext cx="6858003" cy="681539"/>
          </a:xfrm>
          <a:prstGeom prst="rect">
            <a:avLst/>
          </a:prstGeom>
          <a:noFill/>
          <a:ln>
            <a:noFill/>
          </a:ln>
        </p:spPr>
      </p:pic>
      <p:pic>
        <p:nvPicPr>
          <p:cNvPr id="388" name="Google Shape;388;p58" descr="image002"/>
          <p:cNvPicPr preferRelativeResize="0"/>
          <p:nvPr/>
        </p:nvPicPr>
        <p:blipFill rotWithShape="1">
          <a:blip r:embed="rId4">
            <a:alphaModFix/>
          </a:blip>
          <a:srcRect/>
          <a:stretch/>
        </p:blipFill>
        <p:spPr>
          <a:xfrm>
            <a:off x="5922151" y="97185"/>
            <a:ext cx="1893094" cy="314325"/>
          </a:xfrm>
          <a:prstGeom prst="rect">
            <a:avLst/>
          </a:prstGeom>
          <a:noFill/>
          <a:ln>
            <a:noFill/>
          </a:ln>
        </p:spPr>
      </p:pic>
      <p:sp>
        <p:nvSpPr>
          <p:cNvPr id="389" name="Google Shape;389;p5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GB" b="1"/>
              <a:t>Contents</a:t>
            </a:r>
            <a:endParaRPr b="1"/>
          </a:p>
        </p:txBody>
      </p:sp>
      <p:sp>
        <p:nvSpPr>
          <p:cNvPr id="390" name="Google Shape;390;p58"/>
          <p:cNvSpPr txBox="1">
            <a:spLocks noGrp="1"/>
          </p:cNvSpPr>
          <p:nvPr>
            <p:ph type="body" idx="1"/>
          </p:nvPr>
        </p:nvSpPr>
        <p:spPr>
          <a:xfrm>
            <a:off x="1485900" y="1113589"/>
            <a:ext cx="6172200" cy="3394500"/>
          </a:xfrm>
          <a:prstGeom prst="rect">
            <a:avLst/>
          </a:prstGeom>
          <a:noFill/>
          <a:ln>
            <a:noFill/>
          </a:ln>
        </p:spPr>
        <p:txBody>
          <a:bodyPr spcFirstLastPara="1" wrap="square" lIns="68575" tIns="34275" rIns="68575" bIns="34275" anchor="t" anchorCtr="0">
            <a:normAutofit fontScale="92500"/>
          </a:bodyPr>
          <a:lstStyle/>
          <a:p>
            <a:pPr marL="254000" lvl="0" indent="-165100" algn="l" rtl="0">
              <a:spcBef>
                <a:spcPts val="0"/>
              </a:spcBef>
              <a:spcAft>
                <a:spcPts val="0"/>
              </a:spcAft>
              <a:buClr>
                <a:schemeClr val="dk1"/>
              </a:buClr>
              <a:buSzPct val="100000"/>
              <a:buFont typeface="Calibri"/>
              <a:buNone/>
            </a:pPr>
            <a:endParaRPr sz="1400">
              <a:solidFill>
                <a:srgbClr val="201F1E"/>
              </a:solidFill>
            </a:endParaRPr>
          </a:p>
          <a:p>
            <a:pPr marL="381000" lvl="0" indent="-369570" algn="l" rtl="0">
              <a:spcBef>
                <a:spcPts val="500"/>
              </a:spcBef>
              <a:spcAft>
                <a:spcPts val="0"/>
              </a:spcAft>
              <a:buClr>
                <a:schemeClr val="accent3"/>
              </a:buClr>
              <a:buSzPct val="80000"/>
              <a:buAutoNum type="arabicPeriod"/>
            </a:pPr>
            <a:r>
              <a:rPr lang="en-GB">
                <a:solidFill>
                  <a:schemeClr val="accent3"/>
                </a:solidFill>
              </a:rPr>
              <a:t>Rationale and scope</a:t>
            </a:r>
            <a:endParaRPr>
              <a:solidFill>
                <a:schemeClr val="accent3"/>
              </a:solidFill>
            </a:endParaRPr>
          </a:p>
          <a:p>
            <a:pPr marL="381000" lvl="0" indent="-369570" algn="l" rtl="0">
              <a:spcBef>
                <a:spcPts val="500"/>
              </a:spcBef>
              <a:spcAft>
                <a:spcPts val="0"/>
              </a:spcAft>
              <a:buClr>
                <a:schemeClr val="accent3"/>
              </a:buClr>
              <a:buSzPct val="80000"/>
              <a:buAutoNum type="arabicPeriod"/>
            </a:pPr>
            <a:r>
              <a:rPr lang="en-GB">
                <a:solidFill>
                  <a:schemeClr val="accent3"/>
                </a:solidFill>
              </a:rPr>
              <a:t>Project background</a:t>
            </a:r>
            <a:endParaRPr>
              <a:solidFill>
                <a:schemeClr val="accent3"/>
              </a:solidFill>
            </a:endParaRPr>
          </a:p>
          <a:p>
            <a:pPr marL="381000" lvl="0" indent="-369570" algn="l" rtl="0">
              <a:spcBef>
                <a:spcPts val="500"/>
              </a:spcBef>
              <a:spcAft>
                <a:spcPts val="0"/>
              </a:spcAft>
              <a:buClr>
                <a:schemeClr val="accent3"/>
              </a:buClr>
              <a:buSzPct val="80000"/>
              <a:buAutoNum type="arabicPeriod"/>
            </a:pPr>
            <a:r>
              <a:rPr lang="en-GB">
                <a:solidFill>
                  <a:schemeClr val="accent3"/>
                </a:solidFill>
              </a:rPr>
              <a:t>System and stakeholders</a:t>
            </a:r>
            <a:endParaRPr>
              <a:solidFill>
                <a:schemeClr val="accent3"/>
              </a:solidFill>
            </a:endParaRPr>
          </a:p>
          <a:p>
            <a:pPr marL="381000" lvl="0" indent="-369570" algn="l" rtl="0">
              <a:spcBef>
                <a:spcPts val="500"/>
              </a:spcBef>
              <a:spcAft>
                <a:spcPts val="0"/>
              </a:spcAft>
              <a:buClr>
                <a:schemeClr val="accent3"/>
              </a:buClr>
              <a:buSzPct val="80000"/>
              <a:buAutoNum type="arabicPeriod"/>
            </a:pPr>
            <a:r>
              <a:rPr lang="en-GB">
                <a:solidFill>
                  <a:schemeClr val="accent3"/>
                </a:solidFill>
              </a:rPr>
              <a:t>Teledermatology model</a:t>
            </a:r>
            <a:endParaRPr>
              <a:solidFill>
                <a:schemeClr val="accent3"/>
              </a:solidFill>
            </a:endParaRPr>
          </a:p>
          <a:p>
            <a:pPr marL="381000" lvl="0" indent="-369570" algn="l" rtl="0">
              <a:spcBef>
                <a:spcPts val="500"/>
              </a:spcBef>
              <a:spcAft>
                <a:spcPts val="0"/>
              </a:spcAft>
              <a:buClr>
                <a:schemeClr val="accent3"/>
              </a:buClr>
              <a:buSzPct val="80000"/>
              <a:buAutoNum type="arabicPeriod"/>
            </a:pPr>
            <a:r>
              <a:rPr lang="en-GB">
                <a:solidFill>
                  <a:schemeClr val="accent3"/>
                </a:solidFill>
              </a:rPr>
              <a:t>Stage 1: procurement</a:t>
            </a:r>
            <a:endParaRPr>
              <a:solidFill>
                <a:schemeClr val="accent3"/>
              </a:solidFill>
            </a:endParaRPr>
          </a:p>
          <a:p>
            <a:pPr marL="381000" lvl="0" indent="-369570" algn="l" rtl="0">
              <a:spcBef>
                <a:spcPts val="500"/>
              </a:spcBef>
              <a:spcAft>
                <a:spcPts val="0"/>
              </a:spcAft>
              <a:buClr>
                <a:schemeClr val="accent3"/>
              </a:buClr>
              <a:buSzPct val="80000"/>
              <a:buAutoNum type="arabicPeriod"/>
            </a:pPr>
            <a:r>
              <a:rPr lang="en-GB">
                <a:solidFill>
                  <a:schemeClr val="accent3"/>
                </a:solidFill>
              </a:rPr>
              <a:t>Teledermatology plan – next steps</a:t>
            </a:r>
            <a:endParaRPr>
              <a:solidFill>
                <a:schemeClr val="accent3"/>
              </a:solidFill>
            </a:endParaRPr>
          </a:p>
          <a:p>
            <a:pPr marL="381000" lvl="0" indent="-228600" algn="l" rtl="0">
              <a:spcBef>
                <a:spcPts val="500"/>
              </a:spcBef>
              <a:spcAft>
                <a:spcPts val="0"/>
              </a:spcAft>
              <a:buClr>
                <a:schemeClr val="dk1"/>
              </a:buClr>
              <a:buSzPct val="8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Shape 203"/>
        <p:cNvGrpSpPr/>
        <p:nvPr/>
      </p:nvGrpSpPr>
      <p:grpSpPr>
        <a:xfrm>
          <a:off x="0" y="0"/>
          <a:ext cx="0" cy="0"/>
          <a:chOff x="0" y="0"/>
          <a:chExt cx="0" cy="0"/>
        </a:xfrm>
      </p:grpSpPr>
      <p:sp>
        <p:nvSpPr>
          <p:cNvPr id="204" name="Google Shape;204;p41"/>
          <p:cNvSpPr txBox="1">
            <a:spLocks noGrp="1"/>
          </p:cNvSpPr>
          <p:nvPr>
            <p:ph type="ctrTitle"/>
          </p:nvPr>
        </p:nvSpPr>
        <p:spPr>
          <a:xfrm>
            <a:off x="457199" y="1302246"/>
            <a:ext cx="8210939" cy="936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Helvetica Neue"/>
              <a:buNone/>
            </a:pPr>
            <a:r>
              <a:rPr lang="en-GB" sz="4200" b="1" dirty="0">
                <a:solidFill>
                  <a:srgbClr val="FFFFFF"/>
                </a:solidFill>
                <a:latin typeface="Arial"/>
                <a:ea typeface="Arial"/>
                <a:cs typeface="Arial"/>
                <a:sym typeface="Arial"/>
              </a:rPr>
              <a:t>This webinar is being recorded. </a:t>
            </a:r>
            <a:endParaRPr sz="3600" b="1" dirty="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000" dirty="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9"/>
          <p:cNvPicPr preferRelativeResize="0"/>
          <p:nvPr/>
        </p:nvPicPr>
        <p:blipFill rotWithShape="1">
          <a:blip r:embed="rId3">
            <a:alphaModFix/>
          </a:blip>
          <a:srcRect l="254" r="49872" b="61124"/>
          <a:stretch/>
        </p:blipFill>
        <p:spPr>
          <a:xfrm>
            <a:off x="1143000" y="4461961"/>
            <a:ext cx="6858003" cy="681539"/>
          </a:xfrm>
          <a:prstGeom prst="rect">
            <a:avLst/>
          </a:prstGeom>
          <a:noFill/>
          <a:ln>
            <a:noFill/>
          </a:ln>
        </p:spPr>
      </p:pic>
      <p:pic>
        <p:nvPicPr>
          <p:cNvPr id="396" name="Google Shape;396;p59" descr="image002"/>
          <p:cNvPicPr preferRelativeResize="0"/>
          <p:nvPr/>
        </p:nvPicPr>
        <p:blipFill rotWithShape="1">
          <a:blip r:embed="rId4">
            <a:alphaModFix/>
          </a:blip>
          <a:srcRect/>
          <a:stretch/>
        </p:blipFill>
        <p:spPr>
          <a:xfrm>
            <a:off x="5922151" y="97185"/>
            <a:ext cx="1893094" cy="314325"/>
          </a:xfrm>
          <a:prstGeom prst="rect">
            <a:avLst/>
          </a:prstGeom>
          <a:noFill/>
          <a:ln>
            <a:noFill/>
          </a:ln>
        </p:spPr>
      </p:pic>
      <p:sp>
        <p:nvSpPr>
          <p:cNvPr id="397" name="Google Shape;397;p59"/>
          <p:cNvSpPr txBox="1">
            <a:spLocks noGrp="1"/>
          </p:cNvSpPr>
          <p:nvPr>
            <p:ph type="body" idx="1"/>
          </p:nvPr>
        </p:nvSpPr>
        <p:spPr>
          <a:xfrm>
            <a:off x="756800" y="681550"/>
            <a:ext cx="7587000" cy="3394500"/>
          </a:xfrm>
          <a:prstGeom prst="rect">
            <a:avLst/>
          </a:prstGeom>
          <a:noFill/>
          <a:ln>
            <a:noFill/>
          </a:ln>
        </p:spPr>
        <p:txBody>
          <a:bodyPr spcFirstLastPara="1" wrap="square" lIns="68575" tIns="34275" rIns="68575" bIns="34275" anchor="t" anchorCtr="0">
            <a:normAutofit lnSpcReduction="10000"/>
          </a:bodyPr>
          <a:lstStyle/>
          <a:p>
            <a:pPr marL="0" lvl="0" indent="0" algn="l" rtl="0">
              <a:spcBef>
                <a:spcPts val="0"/>
              </a:spcBef>
              <a:spcAft>
                <a:spcPts val="0"/>
              </a:spcAft>
              <a:buClr>
                <a:srgbClr val="201F1E"/>
              </a:buClr>
              <a:buSzPts val="1800"/>
              <a:buNone/>
            </a:pPr>
            <a:r>
              <a:rPr lang="en-GB" sz="1800">
                <a:solidFill>
                  <a:srgbClr val="201F1E"/>
                </a:solidFill>
                <a:latin typeface="Calibri"/>
                <a:ea typeface="Calibri"/>
                <a:cs typeface="Calibri"/>
                <a:sym typeface="Calibri"/>
              </a:rPr>
              <a:t>“There is now a substantial evidence base that teledermatology is an effective tool for managing the unsustainable demand for secondary care dermatology services. Across the country there are several examples of established, highly effective teledermatology services. </a:t>
            </a:r>
            <a:endParaRPr sz="1800">
              <a:solidFill>
                <a:srgbClr val="201F1E"/>
              </a:solidFill>
              <a:latin typeface="Calibri"/>
              <a:ea typeface="Calibri"/>
              <a:cs typeface="Calibri"/>
              <a:sym typeface="Calibri"/>
            </a:endParaRPr>
          </a:p>
          <a:p>
            <a:pPr marL="0" lvl="0" indent="0" algn="l" rtl="0">
              <a:spcBef>
                <a:spcPts val="0"/>
              </a:spcBef>
              <a:spcAft>
                <a:spcPts val="0"/>
              </a:spcAft>
              <a:buClr>
                <a:srgbClr val="201F1E"/>
              </a:buClr>
              <a:buSzPts val="1800"/>
              <a:buNone/>
            </a:pPr>
            <a:endParaRPr sz="1800">
              <a:solidFill>
                <a:srgbClr val="201F1E"/>
              </a:solidFill>
              <a:latin typeface="Calibri"/>
              <a:ea typeface="Calibri"/>
              <a:cs typeface="Calibri"/>
              <a:sym typeface="Calibri"/>
            </a:endParaRPr>
          </a:p>
          <a:p>
            <a:pPr marL="0" lvl="0" indent="0" algn="l" rtl="0">
              <a:spcBef>
                <a:spcPts val="0"/>
              </a:spcBef>
              <a:spcAft>
                <a:spcPts val="0"/>
              </a:spcAft>
              <a:buClr>
                <a:srgbClr val="201F1E"/>
              </a:buClr>
              <a:buSzPts val="1800"/>
              <a:buNone/>
            </a:pPr>
            <a:r>
              <a:rPr lang="en-GB" sz="1800">
                <a:solidFill>
                  <a:srgbClr val="201F1E"/>
                </a:solidFill>
                <a:latin typeface="Calibri"/>
                <a:ea typeface="Calibri"/>
                <a:cs typeface="Calibri"/>
                <a:sym typeface="Calibri"/>
              </a:rPr>
              <a:t>Primary care benefits from rapid specialist opinions and the educational value of immediate feedback. Patients benefit from care closer to home, shorter waiting times and being directed to the most appropriate clinician first time. Secondary care benefits by reducing demand and building relationships with colleagues in primary care”</a:t>
            </a:r>
            <a:endParaRPr/>
          </a:p>
          <a:p>
            <a:pPr marL="0" lvl="0" indent="0" algn="l" rtl="0">
              <a:spcBef>
                <a:spcPts val="300"/>
              </a:spcBef>
              <a:spcAft>
                <a:spcPts val="0"/>
              </a:spcAft>
              <a:buClr>
                <a:schemeClr val="dk1"/>
              </a:buClr>
              <a:buSzPts val="1800"/>
              <a:buNone/>
            </a:pPr>
            <a:endParaRPr sz="1800">
              <a:solidFill>
                <a:srgbClr val="201F1E"/>
              </a:solidFill>
              <a:latin typeface="Calibri"/>
              <a:ea typeface="Calibri"/>
              <a:cs typeface="Calibri"/>
              <a:sym typeface="Calibri"/>
            </a:endParaRPr>
          </a:p>
          <a:p>
            <a:pPr marL="0" lvl="0" indent="0" algn="l" rtl="0">
              <a:spcBef>
                <a:spcPts val="300"/>
              </a:spcBef>
              <a:spcAft>
                <a:spcPts val="0"/>
              </a:spcAft>
              <a:buClr>
                <a:srgbClr val="201F1E"/>
              </a:buClr>
              <a:buSzPts val="1800"/>
              <a:buNone/>
            </a:pPr>
            <a:r>
              <a:rPr lang="en-GB" sz="1800">
                <a:solidFill>
                  <a:srgbClr val="201F1E"/>
                </a:solidFill>
                <a:latin typeface="Calibri"/>
                <a:ea typeface="Calibri"/>
                <a:cs typeface="Calibri"/>
                <a:sym typeface="Calibri"/>
              </a:rPr>
              <a:t>Dr James Halpern – consultant dermatologist</a:t>
            </a:r>
            <a:endParaRPr/>
          </a:p>
          <a:p>
            <a:pPr marL="0" lvl="0" indent="0" algn="l" rtl="0">
              <a:spcBef>
                <a:spcPts val="300"/>
              </a:spcBef>
              <a:spcAft>
                <a:spcPts val="0"/>
              </a:spcAft>
              <a:buClr>
                <a:srgbClr val="201F1E"/>
              </a:buClr>
              <a:buSzPts val="1800"/>
              <a:buNone/>
            </a:pPr>
            <a:r>
              <a:rPr lang="en-GB" sz="1800">
                <a:solidFill>
                  <a:srgbClr val="201F1E"/>
                </a:solidFill>
                <a:latin typeface="Calibri"/>
                <a:ea typeface="Calibri"/>
                <a:cs typeface="Calibri"/>
                <a:sym typeface="Calibri"/>
              </a:rPr>
              <a:t>Clinical skin ICS lead and clinical director of RWT &amp; WHT</a:t>
            </a:r>
            <a:endParaRPr sz="1800">
              <a:solidFill>
                <a:srgbClr val="201F1E"/>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60"/>
          <p:cNvPicPr preferRelativeResize="0"/>
          <p:nvPr/>
        </p:nvPicPr>
        <p:blipFill rotWithShape="1">
          <a:blip r:embed="rId3">
            <a:alphaModFix/>
          </a:blip>
          <a:srcRect l="254" r="49872" b="61124"/>
          <a:stretch/>
        </p:blipFill>
        <p:spPr>
          <a:xfrm>
            <a:off x="1143000" y="4461961"/>
            <a:ext cx="6858003" cy="681539"/>
          </a:xfrm>
          <a:prstGeom prst="rect">
            <a:avLst/>
          </a:prstGeom>
          <a:noFill/>
          <a:ln>
            <a:noFill/>
          </a:ln>
        </p:spPr>
      </p:pic>
      <p:pic>
        <p:nvPicPr>
          <p:cNvPr id="403" name="Google Shape;403;p60" descr="image002"/>
          <p:cNvPicPr preferRelativeResize="0"/>
          <p:nvPr/>
        </p:nvPicPr>
        <p:blipFill rotWithShape="1">
          <a:blip r:embed="rId4">
            <a:alphaModFix/>
          </a:blip>
          <a:srcRect/>
          <a:stretch/>
        </p:blipFill>
        <p:spPr>
          <a:xfrm>
            <a:off x="5922151" y="97185"/>
            <a:ext cx="1893094" cy="314325"/>
          </a:xfrm>
          <a:prstGeom prst="rect">
            <a:avLst/>
          </a:prstGeom>
          <a:noFill/>
          <a:ln>
            <a:noFill/>
          </a:ln>
        </p:spPr>
      </p:pic>
      <p:sp>
        <p:nvSpPr>
          <p:cNvPr id="404" name="Google Shape;404;p60"/>
          <p:cNvSpPr txBox="1">
            <a:spLocks noGrp="1"/>
          </p:cNvSpPr>
          <p:nvPr>
            <p:ph type="title"/>
          </p:nvPr>
        </p:nvSpPr>
        <p:spPr>
          <a:xfrm>
            <a:off x="323850" y="146479"/>
            <a:ext cx="6172200" cy="513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GB" sz="2800" b="1"/>
              <a:t>1. Rationale </a:t>
            </a:r>
            <a:endParaRPr sz="2800" b="1"/>
          </a:p>
        </p:txBody>
      </p:sp>
      <p:sp>
        <p:nvSpPr>
          <p:cNvPr id="405" name="Google Shape;405;p60"/>
          <p:cNvSpPr txBox="1"/>
          <p:nvPr/>
        </p:nvSpPr>
        <p:spPr>
          <a:xfrm>
            <a:off x="1462168" y="4078057"/>
            <a:ext cx="6110400" cy="3462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All </a:t>
            </a:r>
            <a:r>
              <a:rPr lang="en-GB" sz="1800"/>
              <a:t>d</a:t>
            </a:r>
            <a:r>
              <a:rPr lang="en-GB" sz="1800">
                <a:solidFill>
                  <a:srgbClr val="000000"/>
                </a:solidFill>
                <a:latin typeface="Arial"/>
                <a:ea typeface="Arial"/>
                <a:cs typeface="Arial"/>
                <a:sym typeface="Arial"/>
              </a:rPr>
              <a:t>ermatology referrals on the 2WW cancer pathway.</a:t>
            </a:r>
            <a:endParaRPr sz="1100"/>
          </a:p>
        </p:txBody>
      </p:sp>
      <p:sp>
        <p:nvSpPr>
          <p:cNvPr id="406" name="Google Shape;406;p60"/>
          <p:cNvSpPr txBox="1"/>
          <p:nvPr/>
        </p:nvSpPr>
        <p:spPr>
          <a:xfrm>
            <a:off x="1380575" y="756851"/>
            <a:ext cx="6515100" cy="27075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None/>
            </a:pPr>
            <a:r>
              <a:rPr lang="en-GB" sz="1400">
                <a:solidFill>
                  <a:srgbClr val="201F1E"/>
                </a:solidFill>
                <a:latin typeface="Arial"/>
                <a:ea typeface="Arial"/>
                <a:cs typeface="Arial"/>
                <a:sym typeface="Arial"/>
              </a:rPr>
              <a:t>NHS Long </a:t>
            </a:r>
            <a:r>
              <a:rPr lang="en-GB">
                <a:solidFill>
                  <a:srgbClr val="201F1E"/>
                </a:solidFill>
              </a:rPr>
              <a:t>T</a:t>
            </a:r>
            <a:r>
              <a:rPr lang="en-GB" sz="1400">
                <a:solidFill>
                  <a:srgbClr val="201F1E"/>
                </a:solidFill>
                <a:latin typeface="Arial"/>
                <a:ea typeface="Arial"/>
                <a:cs typeface="Arial"/>
                <a:sym typeface="Arial"/>
              </a:rPr>
              <a:t>erm </a:t>
            </a:r>
            <a:r>
              <a:rPr lang="en-GB">
                <a:solidFill>
                  <a:srgbClr val="201F1E"/>
                </a:solidFill>
              </a:rPr>
              <a:t>P</a:t>
            </a:r>
            <a:r>
              <a:rPr lang="en-GB" sz="1400">
                <a:solidFill>
                  <a:srgbClr val="201F1E"/>
                </a:solidFill>
                <a:latin typeface="Arial"/>
                <a:ea typeface="Arial"/>
                <a:cs typeface="Arial"/>
                <a:sym typeface="Arial"/>
              </a:rPr>
              <a:t>lan states that: </a:t>
            </a:r>
            <a:endParaRPr sz="1500">
              <a:solidFill>
                <a:srgbClr val="000000"/>
              </a:solidFill>
              <a:latin typeface="Arial"/>
              <a:ea typeface="Arial"/>
              <a:cs typeface="Arial"/>
              <a:sym typeface="Arial"/>
            </a:endParaRPr>
          </a:p>
          <a:p>
            <a:pPr marL="254000" marR="0" lvl="0" indent="-254000" algn="l" rtl="0">
              <a:lnSpc>
                <a:spcPct val="115000"/>
              </a:lnSpc>
              <a:spcBef>
                <a:spcPts val="1500"/>
              </a:spcBef>
              <a:spcAft>
                <a:spcPts val="0"/>
              </a:spcAft>
              <a:buClr>
                <a:srgbClr val="201F1E"/>
              </a:buClr>
              <a:buSzPts val="1400"/>
              <a:buFont typeface="Noto Sans Symbols"/>
              <a:buChar char="∙"/>
            </a:pPr>
            <a:r>
              <a:rPr lang="en-GB" sz="1400">
                <a:solidFill>
                  <a:srgbClr val="201F1E"/>
                </a:solidFill>
                <a:latin typeface="Arial"/>
                <a:ea typeface="Arial"/>
                <a:cs typeface="Arial"/>
                <a:sym typeface="Arial"/>
              </a:rPr>
              <a:t>A </a:t>
            </a:r>
            <a:r>
              <a:rPr lang="en-GB" sz="1400" b="1">
                <a:solidFill>
                  <a:srgbClr val="201F1E"/>
                </a:solidFill>
                <a:latin typeface="Arial"/>
                <a:ea typeface="Arial"/>
                <a:cs typeface="Arial"/>
                <a:sym typeface="Arial"/>
              </a:rPr>
              <a:t>new, faster diagnosis standard</a:t>
            </a:r>
            <a:r>
              <a:rPr lang="en-GB" sz="1400">
                <a:solidFill>
                  <a:srgbClr val="201F1E"/>
                </a:solidFill>
                <a:latin typeface="Arial"/>
                <a:ea typeface="Arial"/>
                <a:cs typeface="Arial"/>
                <a:sym typeface="Arial"/>
              </a:rPr>
              <a:t> which will ensure that patients receive a definitive diagnosis or ruling out of cancer within 28 days will be implemented.</a:t>
            </a:r>
            <a:endParaRPr sz="1500">
              <a:solidFill>
                <a:srgbClr val="000000"/>
              </a:solidFill>
              <a:latin typeface="Arial"/>
              <a:ea typeface="Arial"/>
              <a:cs typeface="Arial"/>
              <a:sym typeface="Arial"/>
            </a:endParaRPr>
          </a:p>
          <a:p>
            <a:pPr marL="254000" marR="0" lvl="0" indent="-254000" algn="l" rtl="0">
              <a:lnSpc>
                <a:spcPct val="115000"/>
              </a:lnSpc>
              <a:spcBef>
                <a:spcPts val="0"/>
              </a:spcBef>
              <a:spcAft>
                <a:spcPts val="0"/>
              </a:spcAft>
              <a:buClr>
                <a:srgbClr val="201F1E"/>
              </a:buClr>
              <a:buSzPts val="1400"/>
              <a:buFont typeface="Noto Sans Symbols"/>
              <a:buChar char="∙"/>
            </a:pPr>
            <a:r>
              <a:rPr lang="en-GB" sz="1400">
                <a:solidFill>
                  <a:srgbClr val="201F1E"/>
                </a:solidFill>
                <a:latin typeface="Arial"/>
                <a:ea typeface="Arial"/>
                <a:cs typeface="Arial"/>
                <a:sym typeface="Arial"/>
              </a:rPr>
              <a:t>Technology will enable the NHS to redesign clinical pathways. Triaging (and potentially completing) some specialist referrals such as dermatology with photos and questionnaires will allow some patients to be managed entirely digitally.</a:t>
            </a:r>
            <a:endParaRPr sz="1500">
              <a:solidFill>
                <a:srgbClr val="000000"/>
              </a:solidFill>
              <a:latin typeface="Arial"/>
              <a:ea typeface="Arial"/>
              <a:cs typeface="Arial"/>
              <a:sym typeface="Arial"/>
            </a:endParaRPr>
          </a:p>
          <a:p>
            <a:pPr marL="254000" marR="0" lvl="0" indent="-254000" algn="l" rtl="0">
              <a:lnSpc>
                <a:spcPct val="115000"/>
              </a:lnSpc>
              <a:spcBef>
                <a:spcPts val="0"/>
              </a:spcBef>
              <a:spcAft>
                <a:spcPts val="0"/>
              </a:spcAft>
              <a:buClr>
                <a:srgbClr val="000000"/>
              </a:buClr>
              <a:buSzPts val="1400"/>
              <a:buFont typeface="Noto Sans Symbols"/>
              <a:buChar char="∙"/>
            </a:pPr>
            <a:r>
              <a:rPr lang="en-GB" sz="1400">
                <a:solidFill>
                  <a:srgbClr val="000000"/>
                </a:solidFill>
                <a:latin typeface="Arial"/>
                <a:ea typeface="Arial"/>
                <a:cs typeface="Arial"/>
                <a:sym typeface="Arial"/>
              </a:rPr>
              <a:t>To speed up cancer diagnosis and support our ambitions to achieve earlier diagnosis, with improved patient experience, for all patients with cancer symptoms or suspicious results will be implemented.</a:t>
            </a:r>
            <a:endParaRPr sz="1500">
              <a:solidFill>
                <a:srgbClr val="000000"/>
              </a:solidFill>
              <a:latin typeface="Arial"/>
              <a:ea typeface="Arial"/>
              <a:cs typeface="Arial"/>
              <a:sym typeface="Arial"/>
            </a:endParaRPr>
          </a:p>
        </p:txBody>
      </p:sp>
      <p:sp>
        <p:nvSpPr>
          <p:cNvPr id="407" name="Google Shape;407;p60"/>
          <p:cNvSpPr txBox="1"/>
          <p:nvPr/>
        </p:nvSpPr>
        <p:spPr>
          <a:xfrm>
            <a:off x="1552025" y="3485228"/>
            <a:ext cx="6172200" cy="5211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rgbClr val="000000"/>
              </a:buClr>
              <a:buSzPts val="3300"/>
              <a:buFont typeface="Calibri"/>
              <a:buNone/>
            </a:pPr>
            <a:r>
              <a:rPr lang="en-GB" sz="2100" b="1">
                <a:solidFill>
                  <a:schemeClr val="accent1"/>
                </a:solidFill>
              </a:rPr>
              <a:t>Scope </a:t>
            </a:r>
            <a:endParaRPr sz="2100" b="1">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61"/>
          <p:cNvPicPr preferRelativeResize="0"/>
          <p:nvPr/>
        </p:nvPicPr>
        <p:blipFill rotWithShape="1">
          <a:blip r:embed="rId3">
            <a:alphaModFix/>
          </a:blip>
          <a:srcRect l="254" r="49872" b="61124"/>
          <a:stretch/>
        </p:blipFill>
        <p:spPr>
          <a:xfrm>
            <a:off x="1143000" y="4461961"/>
            <a:ext cx="6858003" cy="681539"/>
          </a:xfrm>
          <a:prstGeom prst="rect">
            <a:avLst/>
          </a:prstGeom>
          <a:noFill/>
          <a:ln>
            <a:noFill/>
          </a:ln>
        </p:spPr>
      </p:pic>
      <p:pic>
        <p:nvPicPr>
          <p:cNvPr id="413" name="Google Shape;413;p61" descr="image002"/>
          <p:cNvPicPr preferRelativeResize="0"/>
          <p:nvPr/>
        </p:nvPicPr>
        <p:blipFill rotWithShape="1">
          <a:blip r:embed="rId4">
            <a:alphaModFix/>
          </a:blip>
          <a:srcRect/>
          <a:stretch/>
        </p:blipFill>
        <p:spPr>
          <a:xfrm>
            <a:off x="5922151" y="97185"/>
            <a:ext cx="1893094" cy="314325"/>
          </a:xfrm>
          <a:prstGeom prst="rect">
            <a:avLst/>
          </a:prstGeom>
          <a:noFill/>
          <a:ln>
            <a:noFill/>
          </a:ln>
        </p:spPr>
      </p:pic>
      <p:sp>
        <p:nvSpPr>
          <p:cNvPr id="414" name="Google Shape;414;p61"/>
          <p:cNvSpPr txBox="1"/>
          <p:nvPr/>
        </p:nvSpPr>
        <p:spPr>
          <a:xfrm>
            <a:off x="4767005" y="1067489"/>
            <a:ext cx="3032100" cy="3394500"/>
          </a:xfrm>
          <a:prstGeom prst="rect">
            <a:avLst/>
          </a:prstGeom>
          <a:noFill/>
          <a:ln>
            <a:noFill/>
          </a:ln>
        </p:spPr>
        <p:txBody>
          <a:bodyPr spcFirstLastPara="1" wrap="square" lIns="68575" tIns="34275" rIns="68575" bIns="34275" anchor="t" anchorCtr="0">
            <a:normAutofit/>
          </a:bodyPr>
          <a:lstStyle/>
          <a:p>
            <a:pPr marL="0" marR="0" lvl="0" indent="0" algn="l"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
        <p:nvSpPr>
          <p:cNvPr id="415" name="Google Shape;415;p61"/>
          <p:cNvSpPr txBox="1"/>
          <p:nvPr/>
        </p:nvSpPr>
        <p:spPr>
          <a:xfrm>
            <a:off x="1547664" y="1067488"/>
            <a:ext cx="6048600" cy="561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215900" marR="0" lvl="0" indent="-127000" algn="l"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p:txBody>
      </p:sp>
      <p:pic>
        <p:nvPicPr>
          <p:cNvPr id="416" name="Google Shape;416;p61"/>
          <p:cNvPicPr preferRelativeResize="0"/>
          <p:nvPr/>
        </p:nvPicPr>
        <p:blipFill rotWithShape="1">
          <a:blip r:embed="rId5">
            <a:alphaModFix/>
          </a:blip>
          <a:srcRect/>
          <a:stretch/>
        </p:blipFill>
        <p:spPr>
          <a:xfrm>
            <a:off x="1277635" y="1033673"/>
            <a:ext cx="6480718" cy="3456383"/>
          </a:xfrm>
          <a:prstGeom prst="rect">
            <a:avLst/>
          </a:prstGeom>
          <a:noFill/>
          <a:ln>
            <a:noFill/>
          </a:ln>
        </p:spPr>
      </p:pic>
      <p:sp>
        <p:nvSpPr>
          <p:cNvPr id="417" name="Google Shape;417;p61"/>
          <p:cNvSpPr txBox="1">
            <a:spLocks noGrp="1"/>
          </p:cNvSpPr>
          <p:nvPr>
            <p:ph type="title"/>
          </p:nvPr>
        </p:nvSpPr>
        <p:spPr>
          <a:xfrm>
            <a:off x="272725" y="154524"/>
            <a:ext cx="6172200" cy="513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GB" sz="2800" b="1"/>
              <a:t>2. Project background</a:t>
            </a:r>
            <a:endParaRPr sz="2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2"/>
          <p:cNvPicPr preferRelativeResize="0"/>
          <p:nvPr/>
        </p:nvPicPr>
        <p:blipFill rotWithShape="1">
          <a:blip r:embed="rId3">
            <a:alphaModFix/>
          </a:blip>
          <a:srcRect l="254" r="49872" b="61124"/>
          <a:stretch/>
        </p:blipFill>
        <p:spPr>
          <a:xfrm>
            <a:off x="1143000" y="4485077"/>
            <a:ext cx="6858003" cy="681539"/>
          </a:xfrm>
          <a:prstGeom prst="rect">
            <a:avLst/>
          </a:prstGeom>
          <a:noFill/>
          <a:ln>
            <a:noFill/>
          </a:ln>
        </p:spPr>
      </p:pic>
      <p:pic>
        <p:nvPicPr>
          <p:cNvPr id="423" name="Google Shape;423;p62" descr="image002"/>
          <p:cNvPicPr preferRelativeResize="0"/>
          <p:nvPr/>
        </p:nvPicPr>
        <p:blipFill rotWithShape="1">
          <a:blip r:embed="rId4">
            <a:alphaModFix/>
          </a:blip>
          <a:srcRect/>
          <a:stretch/>
        </p:blipFill>
        <p:spPr>
          <a:xfrm>
            <a:off x="5922151" y="97185"/>
            <a:ext cx="1893094" cy="314325"/>
          </a:xfrm>
          <a:prstGeom prst="rect">
            <a:avLst/>
          </a:prstGeom>
          <a:noFill/>
          <a:ln>
            <a:noFill/>
          </a:ln>
        </p:spPr>
      </p:pic>
      <p:sp>
        <p:nvSpPr>
          <p:cNvPr id="424" name="Google Shape;424;p62"/>
          <p:cNvSpPr txBox="1">
            <a:spLocks noGrp="1"/>
          </p:cNvSpPr>
          <p:nvPr>
            <p:ph type="title"/>
          </p:nvPr>
        </p:nvSpPr>
        <p:spPr>
          <a:xfrm>
            <a:off x="471246" y="106710"/>
            <a:ext cx="6172200" cy="5637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400"/>
              <a:buFont typeface="Calibri"/>
              <a:buNone/>
            </a:pPr>
            <a:r>
              <a:rPr lang="en-GB" sz="2800" b="1"/>
              <a:t>3. System and stakeholders </a:t>
            </a:r>
            <a:endParaRPr sz="2800" b="1"/>
          </a:p>
        </p:txBody>
      </p:sp>
      <p:grpSp>
        <p:nvGrpSpPr>
          <p:cNvPr id="425" name="Google Shape;425;p62"/>
          <p:cNvGrpSpPr/>
          <p:nvPr/>
        </p:nvGrpSpPr>
        <p:grpSpPr>
          <a:xfrm>
            <a:off x="2663699" y="1201369"/>
            <a:ext cx="3816533" cy="3391958"/>
            <a:chOff x="1570399" y="1624"/>
            <a:chExt cx="5088711" cy="4522611"/>
          </a:xfrm>
        </p:grpSpPr>
        <p:sp>
          <p:nvSpPr>
            <p:cNvPr id="426" name="Google Shape;426;p62"/>
            <p:cNvSpPr/>
            <p:nvPr/>
          </p:nvSpPr>
          <p:spPr>
            <a:xfrm>
              <a:off x="3178695" y="1624"/>
              <a:ext cx="1872300" cy="1051200"/>
            </a:xfrm>
            <a:prstGeom prst="roundRect">
              <a:avLst>
                <a:gd name="adj" fmla="val 16667"/>
              </a:avLst>
            </a:prstGeom>
            <a:gradFill>
              <a:gsLst>
                <a:gs pos="0">
                  <a:srgbClr val="C8B2E9"/>
                </a:gs>
                <a:gs pos="35000">
                  <a:srgbClr val="D6CAED"/>
                </a:gs>
                <a:gs pos="100000">
                  <a:srgbClr val="EFE8FA"/>
                </a:gs>
              </a:gsLst>
              <a:lin ang="16200038" scaled="0"/>
            </a:gradFill>
            <a:ln>
              <a:noFill/>
            </a:ln>
            <a:effectLst>
              <a:outerShdw blurRad="40000" dist="20000" dir="5400000" rotWithShape="0">
                <a:srgbClr val="000000">
                  <a:alpha val="376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7" name="Google Shape;427;p62"/>
            <p:cNvSpPr txBox="1"/>
            <p:nvPr/>
          </p:nvSpPr>
          <p:spPr>
            <a:xfrm>
              <a:off x="3230015" y="52944"/>
              <a:ext cx="1769700" cy="948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4 CCGs</a:t>
              </a:r>
              <a:endParaRPr sz="1100"/>
            </a:p>
            <a:p>
              <a:pPr marL="0" marR="0" lvl="0" indent="0" algn="ctr" rtl="0">
                <a:lnSpc>
                  <a:spcPct val="90000"/>
                </a:lnSpc>
                <a:spcBef>
                  <a:spcPts val="30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Merged</a:t>
              </a:r>
              <a:endParaRPr sz="1100"/>
            </a:p>
            <a:p>
              <a:pPr marL="0" marR="0" lvl="0" indent="0" algn="ctr" rtl="0">
                <a:lnSpc>
                  <a:spcPct val="90000"/>
                </a:lnSpc>
                <a:spcBef>
                  <a:spcPts val="30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‘Black Country &amp; West Birmingham CCG’</a:t>
              </a:r>
              <a:endParaRPr sz="1100"/>
            </a:p>
          </p:txBody>
        </p:sp>
        <p:sp>
          <p:nvSpPr>
            <p:cNvPr id="428" name="Google Shape;428;p62"/>
            <p:cNvSpPr/>
            <p:nvPr/>
          </p:nvSpPr>
          <p:spPr>
            <a:xfrm>
              <a:off x="2379094" y="527276"/>
              <a:ext cx="3471300" cy="3471300"/>
            </a:xfrm>
            <a:custGeom>
              <a:avLst/>
              <a:gdLst/>
              <a:ahLst/>
              <a:cxnLst/>
              <a:rect l="l" t="t" r="r" b="b"/>
              <a:pathLst>
                <a:path w="120000" h="120000" extrusionOk="0">
                  <a:moveTo>
                    <a:pt x="92702" y="9695"/>
                  </a:moveTo>
                  <a:lnTo>
                    <a:pt x="92702" y="9695"/>
                  </a:lnTo>
                  <a:cubicBezTo>
                    <a:pt x="104214" y="17178"/>
                    <a:pt x="112811" y="28384"/>
                    <a:pt x="117058" y="41441"/>
                  </a:cubicBezTo>
                </a:path>
              </a:pathLst>
            </a:custGeom>
            <a:noFill/>
            <a:ln w="9525"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9" name="Google Shape;429;p62"/>
            <p:cNvSpPr/>
            <p:nvPr/>
          </p:nvSpPr>
          <p:spPr>
            <a:xfrm>
              <a:off x="5041810" y="1737329"/>
              <a:ext cx="1617300" cy="1051200"/>
            </a:xfrm>
            <a:prstGeom prst="roundRect">
              <a:avLst>
                <a:gd name="adj" fmla="val 16667"/>
              </a:avLst>
            </a:prstGeom>
            <a:gradFill>
              <a:gsLst>
                <a:gs pos="0">
                  <a:srgbClr val="ACA9F4"/>
                </a:gs>
                <a:gs pos="35000">
                  <a:srgbClr val="C6C3F5"/>
                </a:gs>
                <a:gs pos="100000">
                  <a:srgbClr val="E7E7FC"/>
                </a:gs>
              </a:gsLst>
              <a:lin ang="16200038" scaled="0"/>
            </a:gradFill>
            <a:ln>
              <a:noFill/>
            </a:ln>
            <a:effectLst>
              <a:outerShdw blurRad="40000" dist="20000" dir="5400000" rotWithShape="0">
                <a:srgbClr val="000000">
                  <a:alpha val="376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0" name="Google Shape;430;p62"/>
            <p:cNvSpPr txBox="1"/>
            <p:nvPr/>
          </p:nvSpPr>
          <p:spPr>
            <a:xfrm>
              <a:off x="5093130" y="1788649"/>
              <a:ext cx="1514700" cy="948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224 GP practices</a:t>
              </a:r>
              <a:endParaRPr sz="1100"/>
            </a:p>
          </p:txBody>
        </p:sp>
        <p:sp>
          <p:nvSpPr>
            <p:cNvPr id="431" name="Google Shape;431;p62"/>
            <p:cNvSpPr/>
            <p:nvPr/>
          </p:nvSpPr>
          <p:spPr>
            <a:xfrm>
              <a:off x="2379094" y="527276"/>
              <a:ext cx="3471300" cy="3471300"/>
            </a:xfrm>
            <a:custGeom>
              <a:avLst/>
              <a:gdLst/>
              <a:ahLst/>
              <a:cxnLst/>
              <a:rect l="l" t="t" r="r" b="b"/>
              <a:pathLst>
                <a:path w="120000" h="120000" extrusionOk="0">
                  <a:moveTo>
                    <a:pt x="117043" y="78604"/>
                  </a:moveTo>
                  <a:cubicBezTo>
                    <a:pt x="112251" y="93296"/>
                    <a:pt x="101976" y="105572"/>
                    <a:pt x="88357" y="112876"/>
                  </a:cubicBezTo>
                </a:path>
              </a:pathLst>
            </a:custGeom>
            <a:noFill/>
            <a:ln w="9525" cap="flat" cmpd="sng">
              <a:solidFill>
                <a:srgbClr val="5D5AAE"/>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2" name="Google Shape;432;p62"/>
            <p:cNvSpPr/>
            <p:nvPr/>
          </p:nvSpPr>
          <p:spPr>
            <a:xfrm>
              <a:off x="3306105" y="3473035"/>
              <a:ext cx="1617300" cy="1051200"/>
            </a:xfrm>
            <a:prstGeom prst="roundRect">
              <a:avLst>
                <a:gd name="adj" fmla="val 16667"/>
              </a:avLst>
            </a:prstGeom>
            <a:gradFill>
              <a:gsLst>
                <a:gs pos="0">
                  <a:srgbClr val="A2BDFF"/>
                </a:gs>
                <a:gs pos="35000">
                  <a:srgbClr val="BED0FC"/>
                </a:gs>
                <a:gs pos="100000">
                  <a:srgbClr val="E4EBFF"/>
                </a:gs>
              </a:gsLst>
              <a:lin ang="16200038" scaled="0"/>
            </a:gradFill>
            <a:ln>
              <a:noFill/>
            </a:ln>
            <a:effectLst>
              <a:outerShdw blurRad="40000" dist="20000" dir="5400000" rotWithShape="0">
                <a:srgbClr val="000000">
                  <a:alpha val="376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3" name="Google Shape;433;p62"/>
            <p:cNvSpPr txBox="1"/>
            <p:nvPr/>
          </p:nvSpPr>
          <p:spPr>
            <a:xfrm>
              <a:off x="3357425" y="3524355"/>
              <a:ext cx="1514700" cy="948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4 acute trusts</a:t>
              </a:r>
              <a:endParaRPr sz="1100"/>
            </a:p>
            <a:p>
              <a:pPr marL="0" marR="0" lvl="0" indent="0" algn="ctr" rtl="0">
                <a:lnSpc>
                  <a:spcPct val="90000"/>
                </a:lnSpc>
                <a:spcBef>
                  <a:spcPts val="30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5 main sites + 1 on the border</a:t>
              </a:r>
              <a:endParaRPr sz="1100"/>
            </a:p>
          </p:txBody>
        </p:sp>
        <p:sp>
          <p:nvSpPr>
            <p:cNvPr id="434" name="Google Shape;434;p62"/>
            <p:cNvSpPr/>
            <p:nvPr/>
          </p:nvSpPr>
          <p:spPr>
            <a:xfrm>
              <a:off x="2379094" y="527276"/>
              <a:ext cx="3471300" cy="3471300"/>
            </a:xfrm>
            <a:custGeom>
              <a:avLst/>
              <a:gdLst/>
              <a:ahLst/>
              <a:cxnLst/>
              <a:rect l="l" t="t" r="r" b="b"/>
              <a:pathLst>
                <a:path w="120000" h="120000" extrusionOk="0">
                  <a:moveTo>
                    <a:pt x="31643" y="112876"/>
                  </a:moveTo>
                  <a:lnTo>
                    <a:pt x="31643" y="112876"/>
                  </a:lnTo>
                  <a:cubicBezTo>
                    <a:pt x="18024" y="105572"/>
                    <a:pt x="7749" y="93296"/>
                    <a:pt x="2957" y="78604"/>
                  </a:cubicBezTo>
                </a:path>
              </a:pathLst>
            </a:custGeom>
            <a:noFill/>
            <a:ln w="9525" cap="flat" cmpd="sng">
              <a:solidFill>
                <a:srgbClr val="5279B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5" name="Google Shape;435;p62"/>
            <p:cNvSpPr/>
            <p:nvPr/>
          </p:nvSpPr>
          <p:spPr>
            <a:xfrm>
              <a:off x="1570399" y="1737329"/>
              <a:ext cx="1617300" cy="1051200"/>
            </a:xfrm>
            <a:prstGeom prst="roundRect">
              <a:avLst>
                <a:gd name="adj" fmla="val 16667"/>
              </a:avLst>
            </a:prstGeom>
            <a:gradFill>
              <a:gsLst>
                <a:gs pos="0">
                  <a:srgbClr val="9CE7FF"/>
                </a:gs>
                <a:gs pos="35000">
                  <a:srgbClr val="B8EEFF"/>
                </a:gs>
                <a:gs pos="100000">
                  <a:srgbClr val="E2F7FF"/>
                </a:gs>
              </a:gsLst>
              <a:lin ang="16200038" scaled="0"/>
            </a:gradFill>
            <a:ln>
              <a:noFill/>
            </a:ln>
            <a:effectLst>
              <a:outerShdw blurRad="40000" dist="20000" dir="5400000" rotWithShape="0">
                <a:srgbClr val="000000">
                  <a:alpha val="376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6" name="Google Shape;436;p62"/>
            <p:cNvSpPr txBox="1"/>
            <p:nvPr/>
          </p:nvSpPr>
          <p:spPr>
            <a:xfrm>
              <a:off x="1621719" y="1788649"/>
              <a:ext cx="1514700" cy="948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Cancer ICS</a:t>
              </a:r>
              <a:endParaRPr sz="1100"/>
            </a:p>
            <a:p>
              <a:pPr marL="0" marR="0" lvl="0" indent="0" algn="ctr" rtl="0">
                <a:lnSpc>
                  <a:spcPct val="90000"/>
                </a:lnSpc>
                <a:spcBef>
                  <a:spcPts val="30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Skin Cancer Network</a:t>
              </a:r>
              <a:endParaRPr sz="1100"/>
            </a:p>
            <a:p>
              <a:pPr marL="0" marR="0" lvl="0" indent="0" algn="ctr" rtl="0">
                <a:lnSpc>
                  <a:spcPct val="90000"/>
                </a:lnSpc>
                <a:spcBef>
                  <a:spcPts val="300"/>
                </a:spcBef>
                <a:spcAft>
                  <a:spcPts val="0"/>
                </a:spcAft>
                <a:buClr>
                  <a:schemeClr val="dk1"/>
                </a:buClr>
                <a:buSzPts val="900"/>
                <a:buFont typeface="Calibri"/>
                <a:buNone/>
              </a:pPr>
              <a:r>
                <a:rPr lang="en-GB" sz="900" b="1">
                  <a:solidFill>
                    <a:schemeClr val="dk1"/>
                  </a:solidFill>
                  <a:latin typeface="Calibri"/>
                  <a:ea typeface="Calibri"/>
                  <a:cs typeface="Calibri"/>
                  <a:sym typeface="Calibri"/>
                </a:rPr>
                <a:t>Cancer Leads</a:t>
              </a:r>
              <a:endParaRPr sz="1100"/>
            </a:p>
          </p:txBody>
        </p:sp>
        <p:sp>
          <p:nvSpPr>
            <p:cNvPr id="437" name="Google Shape;437;p62"/>
            <p:cNvSpPr/>
            <p:nvPr/>
          </p:nvSpPr>
          <p:spPr>
            <a:xfrm>
              <a:off x="2379094" y="527276"/>
              <a:ext cx="3471300" cy="3471300"/>
            </a:xfrm>
            <a:custGeom>
              <a:avLst/>
              <a:gdLst/>
              <a:ahLst/>
              <a:cxnLst/>
              <a:rect l="l" t="t" r="r" b="b"/>
              <a:pathLst>
                <a:path w="120000" h="120000" extrusionOk="0">
                  <a:moveTo>
                    <a:pt x="2942" y="41441"/>
                  </a:moveTo>
                  <a:lnTo>
                    <a:pt x="2942" y="41441"/>
                  </a:lnTo>
                  <a:cubicBezTo>
                    <a:pt x="7189" y="28384"/>
                    <a:pt x="15786" y="17179"/>
                    <a:pt x="27298" y="9695"/>
                  </a:cubicBezTo>
                </a:path>
              </a:pathLst>
            </a:custGeom>
            <a:noFill/>
            <a:ln w="9525" cap="flat" cmpd="sng">
              <a:solidFill>
                <a:srgbClr val="4AA9C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3"/>
          <p:cNvSpPr txBox="1">
            <a:spLocks noGrp="1"/>
          </p:cNvSpPr>
          <p:nvPr>
            <p:ph type="title"/>
          </p:nvPr>
        </p:nvSpPr>
        <p:spPr>
          <a:xfrm>
            <a:off x="252575" y="222669"/>
            <a:ext cx="6172200" cy="447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GB" sz="2800" b="1"/>
              <a:t>4. Teledermatology model</a:t>
            </a:r>
            <a:endParaRPr sz="2800" b="1"/>
          </a:p>
        </p:txBody>
      </p:sp>
      <p:pic>
        <p:nvPicPr>
          <p:cNvPr id="443" name="Google Shape;443;p63"/>
          <p:cNvPicPr preferRelativeResize="0"/>
          <p:nvPr/>
        </p:nvPicPr>
        <p:blipFill rotWithShape="1">
          <a:blip r:embed="rId3">
            <a:alphaModFix/>
          </a:blip>
          <a:srcRect/>
          <a:stretch/>
        </p:blipFill>
        <p:spPr>
          <a:xfrm>
            <a:off x="1607303" y="2151698"/>
            <a:ext cx="328395" cy="615506"/>
          </a:xfrm>
          <a:prstGeom prst="rect">
            <a:avLst/>
          </a:prstGeom>
          <a:noFill/>
          <a:ln>
            <a:noFill/>
          </a:ln>
        </p:spPr>
      </p:pic>
      <p:pic>
        <p:nvPicPr>
          <p:cNvPr id="444" name="Google Shape;444;p63"/>
          <p:cNvPicPr preferRelativeResize="0"/>
          <p:nvPr/>
        </p:nvPicPr>
        <p:blipFill rotWithShape="1">
          <a:blip r:embed="rId4">
            <a:alphaModFix/>
          </a:blip>
          <a:srcRect/>
          <a:stretch/>
        </p:blipFill>
        <p:spPr>
          <a:xfrm>
            <a:off x="1654701" y="2767204"/>
            <a:ext cx="837857" cy="265785"/>
          </a:xfrm>
          <a:prstGeom prst="rect">
            <a:avLst/>
          </a:prstGeom>
          <a:noFill/>
          <a:ln>
            <a:noFill/>
          </a:ln>
        </p:spPr>
      </p:pic>
      <p:pic>
        <p:nvPicPr>
          <p:cNvPr id="445" name="Google Shape;445;p63" descr="Video dermatoscope - MoleScope II - IDCP MedTech - white LED / WiFi /  smartphone-based"/>
          <p:cNvPicPr preferRelativeResize="0"/>
          <p:nvPr/>
        </p:nvPicPr>
        <p:blipFill rotWithShape="1">
          <a:blip r:embed="rId5">
            <a:alphaModFix/>
          </a:blip>
          <a:srcRect/>
          <a:stretch/>
        </p:blipFill>
        <p:spPr>
          <a:xfrm>
            <a:off x="2007705" y="2149334"/>
            <a:ext cx="484853" cy="576645"/>
          </a:xfrm>
          <a:prstGeom prst="rect">
            <a:avLst/>
          </a:prstGeom>
          <a:noFill/>
          <a:ln>
            <a:noFill/>
          </a:ln>
        </p:spPr>
      </p:pic>
      <p:sp>
        <p:nvSpPr>
          <p:cNvPr id="446" name="Google Shape;446;p63"/>
          <p:cNvSpPr txBox="1"/>
          <p:nvPr/>
        </p:nvSpPr>
        <p:spPr>
          <a:xfrm>
            <a:off x="1414871" y="3131413"/>
            <a:ext cx="1266300" cy="992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600">
                <a:solidFill>
                  <a:srgbClr val="000000"/>
                </a:solidFill>
                <a:latin typeface="Calibri"/>
                <a:ea typeface="Calibri"/>
                <a:cs typeface="Calibri"/>
                <a:sym typeface="Calibri"/>
              </a:rPr>
              <a:t>GP makes 2ww referral through Cinapsis App:</a:t>
            </a:r>
            <a:endParaRPr sz="1100"/>
          </a:p>
          <a:p>
            <a:pPr marL="165100" marR="0" lvl="0" indent="-165100" algn="l" rtl="0">
              <a:spcBef>
                <a:spcPts val="0"/>
              </a:spcBef>
              <a:spcAft>
                <a:spcPts val="0"/>
              </a:spcAft>
              <a:buClr>
                <a:srgbClr val="000000"/>
              </a:buClr>
              <a:buSzPts val="600"/>
              <a:buFont typeface="Arial"/>
              <a:buChar char="•"/>
            </a:pPr>
            <a:r>
              <a:rPr lang="en-GB" sz="600">
                <a:solidFill>
                  <a:srgbClr val="000000"/>
                </a:solidFill>
                <a:latin typeface="Calibri"/>
                <a:ea typeface="Calibri"/>
                <a:cs typeface="Calibri"/>
                <a:sym typeface="Calibri"/>
              </a:rPr>
              <a:t>Integrated into EMIS/Systemone</a:t>
            </a:r>
            <a:endParaRPr sz="1100"/>
          </a:p>
          <a:p>
            <a:pPr marL="165100" marR="0" lvl="0" indent="-165100" algn="l" rtl="0">
              <a:spcBef>
                <a:spcPts val="0"/>
              </a:spcBef>
              <a:spcAft>
                <a:spcPts val="0"/>
              </a:spcAft>
              <a:buClr>
                <a:srgbClr val="000000"/>
              </a:buClr>
              <a:buSzPts val="600"/>
              <a:buFont typeface="Arial"/>
              <a:buChar char="•"/>
            </a:pPr>
            <a:r>
              <a:rPr lang="en-GB" sz="600">
                <a:solidFill>
                  <a:srgbClr val="000000"/>
                </a:solidFill>
                <a:latin typeface="Calibri"/>
                <a:ea typeface="Calibri"/>
                <a:cs typeface="Calibri"/>
                <a:sym typeface="Calibri"/>
              </a:rPr>
              <a:t>Short questionnaire for relevant history</a:t>
            </a:r>
            <a:endParaRPr sz="1100"/>
          </a:p>
          <a:p>
            <a:pPr marL="165100" marR="0" lvl="0" indent="-165100" algn="l" rtl="0">
              <a:spcBef>
                <a:spcPts val="0"/>
              </a:spcBef>
              <a:spcAft>
                <a:spcPts val="0"/>
              </a:spcAft>
              <a:buClr>
                <a:srgbClr val="000000"/>
              </a:buClr>
              <a:buSzPts val="600"/>
              <a:buFont typeface="Arial"/>
              <a:buChar char="•"/>
            </a:pPr>
            <a:r>
              <a:rPr lang="en-GB" sz="600">
                <a:solidFill>
                  <a:srgbClr val="000000"/>
                </a:solidFill>
                <a:latin typeface="Calibri"/>
                <a:ea typeface="Calibri"/>
                <a:cs typeface="Calibri"/>
                <a:sym typeface="Calibri"/>
              </a:rPr>
              <a:t>Normal and Dermoscopic photos</a:t>
            </a:r>
            <a:endParaRPr sz="1100"/>
          </a:p>
          <a:p>
            <a:pPr marL="165100" marR="0" lvl="0" indent="-165100" algn="l" rtl="0">
              <a:spcBef>
                <a:spcPts val="0"/>
              </a:spcBef>
              <a:spcAft>
                <a:spcPts val="0"/>
              </a:spcAft>
              <a:buClr>
                <a:srgbClr val="000000"/>
              </a:buClr>
              <a:buSzPts val="600"/>
              <a:buFont typeface="Arial"/>
              <a:buChar char="•"/>
            </a:pPr>
            <a:r>
              <a:rPr lang="en-GB" sz="600">
                <a:solidFill>
                  <a:srgbClr val="000000"/>
                </a:solidFill>
                <a:latin typeface="Calibri"/>
                <a:ea typeface="Calibri"/>
                <a:cs typeface="Calibri"/>
                <a:sym typeface="Calibri"/>
              </a:rPr>
              <a:t>Automatically attaches patient history and medications</a:t>
            </a:r>
            <a:endParaRPr sz="600">
              <a:solidFill>
                <a:srgbClr val="000000"/>
              </a:solidFill>
              <a:latin typeface="Calibri"/>
              <a:ea typeface="Calibri"/>
              <a:cs typeface="Calibri"/>
              <a:sym typeface="Calibri"/>
            </a:endParaRPr>
          </a:p>
        </p:txBody>
      </p:sp>
      <p:sp>
        <p:nvSpPr>
          <p:cNvPr id="447" name="Google Shape;447;p63"/>
          <p:cNvSpPr txBox="1"/>
          <p:nvPr/>
        </p:nvSpPr>
        <p:spPr>
          <a:xfrm>
            <a:off x="3259184" y="3131412"/>
            <a:ext cx="1266300" cy="992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600">
                <a:solidFill>
                  <a:srgbClr val="000000"/>
                </a:solidFill>
                <a:latin typeface="Calibri"/>
                <a:ea typeface="Calibri"/>
                <a:cs typeface="Calibri"/>
                <a:sym typeface="Calibri"/>
              </a:rPr>
              <a:t>Secondary care consultant triages the case:</a:t>
            </a:r>
            <a:endParaRPr sz="1100"/>
          </a:p>
          <a:p>
            <a:pPr marL="165100" marR="0" lvl="0" indent="-165100" algn="l" rtl="0">
              <a:spcBef>
                <a:spcPts val="0"/>
              </a:spcBef>
              <a:spcAft>
                <a:spcPts val="0"/>
              </a:spcAft>
              <a:buClr>
                <a:srgbClr val="000000"/>
              </a:buClr>
              <a:buSzPts val="600"/>
              <a:buFont typeface="Arial"/>
              <a:buChar char="•"/>
            </a:pPr>
            <a:r>
              <a:rPr lang="en-GB" sz="600">
                <a:solidFill>
                  <a:srgbClr val="000000"/>
                </a:solidFill>
                <a:latin typeface="Calibri"/>
                <a:ea typeface="Calibri"/>
                <a:cs typeface="Calibri"/>
                <a:sym typeface="Calibri"/>
              </a:rPr>
              <a:t>On the cloud and can be accessed from work or home</a:t>
            </a:r>
            <a:endParaRPr sz="1100"/>
          </a:p>
          <a:p>
            <a:pPr marL="165100" marR="0" lvl="0" indent="-165100" algn="l" rtl="0">
              <a:spcBef>
                <a:spcPts val="0"/>
              </a:spcBef>
              <a:spcAft>
                <a:spcPts val="0"/>
              </a:spcAft>
              <a:buClr>
                <a:srgbClr val="000000"/>
              </a:buClr>
              <a:buSzPts val="600"/>
              <a:buFont typeface="Arial"/>
              <a:buChar char="•"/>
            </a:pPr>
            <a:r>
              <a:rPr lang="en-GB" sz="600">
                <a:solidFill>
                  <a:srgbClr val="000000"/>
                </a:solidFill>
                <a:latin typeface="Calibri"/>
                <a:ea typeface="Calibri"/>
                <a:cs typeface="Calibri"/>
                <a:sym typeface="Calibri"/>
              </a:rPr>
              <a:t>Specified DCC sessions to do this work in accordance with BAD guidance of a Telederm case taking 8 to 10 minutes</a:t>
            </a:r>
            <a:endParaRPr sz="1100"/>
          </a:p>
          <a:p>
            <a:pPr marL="165100" marR="0" lvl="0" indent="-165100" algn="l" rtl="0">
              <a:spcBef>
                <a:spcPts val="0"/>
              </a:spcBef>
              <a:spcAft>
                <a:spcPts val="0"/>
              </a:spcAft>
              <a:buClr>
                <a:srgbClr val="000000"/>
              </a:buClr>
              <a:buSzPts val="600"/>
              <a:buFont typeface="Arial"/>
              <a:buChar char="•"/>
            </a:pPr>
            <a:r>
              <a:rPr lang="en-GB" sz="600">
                <a:solidFill>
                  <a:srgbClr val="000000"/>
                </a:solidFill>
                <a:latin typeface="Calibri"/>
                <a:ea typeface="Calibri"/>
                <a:cs typeface="Calibri"/>
                <a:sym typeface="Calibri"/>
              </a:rPr>
              <a:t>No dictation or other input is required</a:t>
            </a:r>
            <a:endParaRPr sz="600">
              <a:solidFill>
                <a:srgbClr val="000000"/>
              </a:solidFill>
              <a:latin typeface="Calibri"/>
              <a:ea typeface="Calibri"/>
              <a:cs typeface="Calibri"/>
              <a:sym typeface="Calibri"/>
            </a:endParaRPr>
          </a:p>
        </p:txBody>
      </p:sp>
      <p:pic>
        <p:nvPicPr>
          <p:cNvPr id="448" name="Google Shape;448;p63"/>
          <p:cNvPicPr preferRelativeResize="0"/>
          <p:nvPr/>
        </p:nvPicPr>
        <p:blipFill rotWithShape="1">
          <a:blip r:embed="rId6">
            <a:alphaModFix/>
          </a:blip>
          <a:srcRect/>
          <a:stretch/>
        </p:blipFill>
        <p:spPr>
          <a:xfrm>
            <a:off x="3348092" y="2129654"/>
            <a:ext cx="1088462" cy="935442"/>
          </a:xfrm>
          <a:prstGeom prst="rect">
            <a:avLst/>
          </a:prstGeom>
          <a:noFill/>
          <a:ln>
            <a:noFill/>
          </a:ln>
        </p:spPr>
      </p:pic>
      <p:sp>
        <p:nvSpPr>
          <p:cNvPr id="449" name="Google Shape;449;p63"/>
          <p:cNvSpPr txBox="1"/>
          <p:nvPr/>
        </p:nvSpPr>
        <p:spPr>
          <a:xfrm>
            <a:off x="5982790" y="1968002"/>
            <a:ext cx="18249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600" b="1">
                <a:solidFill>
                  <a:srgbClr val="000000"/>
                </a:solidFill>
                <a:latin typeface="Calibri"/>
                <a:ea typeface="Calibri"/>
                <a:cs typeface="Calibri"/>
                <a:sym typeface="Calibri"/>
              </a:rPr>
              <a:t>Benign</a:t>
            </a:r>
            <a:r>
              <a:rPr lang="en-GB" sz="600">
                <a:solidFill>
                  <a:srgbClr val="000000"/>
                </a:solidFill>
                <a:latin typeface="Calibri"/>
                <a:ea typeface="Calibri"/>
                <a:cs typeface="Calibri"/>
                <a:sym typeface="Calibri"/>
              </a:rPr>
              <a:t> lesion – Patient is discharged. App generates a PDF with the photos and outcome that is posted to the patient, uploaded electronically to the GP record and uploaded electronically to the hospital record</a:t>
            </a:r>
            <a:endParaRPr sz="600" b="1">
              <a:solidFill>
                <a:srgbClr val="000000"/>
              </a:solidFill>
              <a:latin typeface="Calibri"/>
              <a:ea typeface="Calibri"/>
              <a:cs typeface="Calibri"/>
              <a:sym typeface="Calibri"/>
            </a:endParaRPr>
          </a:p>
        </p:txBody>
      </p:sp>
      <p:sp>
        <p:nvSpPr>
          <p:cNvPr id="450" name="Google Shape;450;p63"/>
          <p:cNvSpPr txBox="1"/>
          <p:nvPr/>
        </p:nvSpPr>
        <p:spPr>
          <a:xfrm>
            <a:off x="5982789" y="2819787"/>
            <a:ext cx="18540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600" b="1">
                <a:solidFill>
                  <a:srgbClr val="000000"/>
                </a:solidFill>
                <a:latin typeface="Calibri"/>
                <a:ea typeface="Calibri"/>
                <a:cs typeface="Calibri"/>
                <a:sym typeface="Calibri"/>
              </a:rPr>
              <a:t>For Surgery</a:t>
            </a:r>
            <a:r>
              <a:rPr lang="en-GB" sz="600">
                <a:solidFill>
                  <a:srgbClr val="000000"/>
                </a:solidFill>
                <a:latin typeface="Calibri"/>
                <a:ea typeface="Calibri"/>
                <a:cs typeface="Calibri"/>
                <a:sym typeface="Calibri"/>
              </a:rPr>
              <a:t> – The lesion is identified as malignant and suitable for direct listing for surgery. PDF generated for the patient and GP with outcome and patient information leaflet. PDF e-mailed to surgical coordinator for booking or to plastics/OMFS for</a:t>
            </a:r>
            <a:endParaRPr sz="600" b="1">
              <a:solidFill>
                <a:srgbClr val="000000"/>
              </a:solidFill>
              <a:latin typeface="Calibri"/>
              <a:ea typeface="Calibri"/>
              <a:cs typeface="Calibri"/>
              <a:sym typeface="Calibri"/>
            </a:endParaRPr>
          </a:p>
        </p:txBody>
      </p:sp>
      <p:sp>
        <p:nvSpPr>
          <p:cNvPr id="451" name="Google Shape;451;p63"/>
          <p:cNvSpPr txBox="1"/>
          <p:nvPr/>
        </p:nvSpPr>
        <p:spPr>
          <a:xfrm>
            <a:off x="5982790" y="3745475"/>
            <a:ext cx="18249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600" b="1">
                <a:solidFill>
                  <a:srgbClr val="000000"/>
                </a:solidFill>
                <a:latin typeface="Calibri"/>
                <a:ea typeface="Calibri"/>
                <a:cs typeface="Calibri"/>
                <a:sym typeface="Calibri"/>
              </a:rPr>
              <a:t>Clinic</a:t>
            </a:r>
            <a:r>
              <a:rPr lang="en-GB" sz="600">
                <a:solidFill>
                  <a:srgbClr val="000000"/>
                </a:solidFill>
                <a:latin typeface="Calibri"/>
                <a:ea typeface="Calibri"/>
                <a:cs typeface="Calibri"/>
                <a:sym typeface="Calibri"/>
              </a:rPr>
              <a:t> – The patient requires review in clinic. PDF is generated and sent to the patient, GP and hospital record. PDF is e-mailed to the booking team for an appointment</a:t>
            </a:r>
            <a:endParaRPr sz="600" b="1">
              <a:solidFill>
                <a:srgbClr val="000000"/>
              </a:solidFill>
              <a:latin typeface="Calibri"/>
              <a:ea typeface="Calibri"/>
              <a:cs typeface="Calibri"/>
              <a:sym typeface="Calibri"/>
            </a:endParaRPr>
          </a:p>
        </p:txBody>
      </p:sp>
      <p:sp>
        <p:nvSpPr>
          <p:cNvPr id="452" name="Google Shape;452;p63"/>
          <p:cNvSpPr/>
          <p:nvPr/>
        </p:nvSpPr>
        <p:spPr>
          <a:xfrm>
            <a:off x="2771286" y="3046685"/>
            <a:ext cx="404100" cy="1695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FFFFFF"/>
              </a:solidFill>
              <a:latin typeface="Calibri"/>
              <a:ea typeface="Calibri"/>
              <a:cs typeface="Calibri"/>
              <a:sym typeface="Calibri"/>
            </a:endParaRPr>
          </a:p>
        </p:txBody>
      </p:sp>
      <p:sp>
        <p:nvSpPr>
          <p:cNvPr id="453" name="Google Shape;453;p63"/>
          <p:cNvSpPr/>
          <p:nvPr/>
        </p:nvSpPr>
        <p:spPr>
          <a:xfrm>
            <a:off x="4664124" y="3046685"/>
            <a:ext cx="1184700" cy="1695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FFFFFF"/>
              </a:solidFill>
              <a:latin typeface="Calibri"/>
              <a:ea typeface="Calibri"/>
              <a:cs typeface="Calibri"/>
              <a:sym typeface="Calibri"/>
            </a:endParaRPr>
          </a:p>
        </p:txBody>
      </p:sp>
      <p:sp>
        <p:nvSpPr>
          <p:cNvPr id="454" name="Google Shape;454;p63"/>
          <p:cNvSpPr/>
          <p:nvPr/>
        </p:nvSpPr>
        <p:spPr>
          <a:xfrm>
            <a:off x="4664124" y="2147289"/>
            <a:ext cx="1184700" cy="1695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FFFFFF"/>
              </a:solidFill>
              <a:latin typeface="Calibri"/>
              <a:ea typeface="Calibri"/>
              <a:cs typeface="Calibri"/>
              <a:sym typeface="Calibri"/>
            </a:endParaRPr>
          </a:p>
        </p:txBody>
      </p:sp>
      <p:sp>
        <p:nvSpPr>
          <p:cNvPr id="455" name="Google Shape;455;p63"/>
          <p:cNvSpPr/>
          <p:nvPr/>
        </p:nvSpPr>
        <p:spPr>
          <a:xfrm>
            <a:off x="4664124" y="3877154"/>
            <a:ext cx="1184700" cy="1695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FFFFFF"/>
              </a:solidFill>
              <a:latin typeface="Calibri"/>
              <a:ea typeface="Calibri"/>
              <a:cs typeface="Calibri"/>
              <a:sym typeface="Calibri"/>
            </a:endParaRPr>
          </a:p>
        </p:txBody>
      </p:sp>
      <p:pic>
        <p:nvPicPr>
          <p:cNvPr id="456" name="Google Shape;456;p63"/>
          <p:cNvPicPr preferRelativeResize="0"/>
          <p:nvPr/>
        </p:nvPicPr>
        <p:blipFill rotWithShape="1">
          <a:blip r:embed="rId7">
            <a:alphaModFix/>
          </a:blip>
          <a:srcRect/>
          <a:stretch/>
        </p:blipFill>
        <p:spPr>
          <a:xfrm>
            <a:off x="1143000" y="4473246"/>
            <a:ext cx="6858000" cy="681228"/>
          </a:xfrm>
          <a:prstGeom prst="rect">
            <a:avLst/>
          </a:prstGeom>
          <a:noFill/>
          <a:ln>
            <a:noFill/>
          </a:ln>
        </p:spPr>
      </p:pic>
      <p:pic>
        <p:nvPicPr>
          <p:cNvPr id="457" name="Google Shape;457;p63"/>
          <p:cNvPicPr preferRelativeResize="0"/>
          <p:nvPr/>
        </p:nvPicPr>
        <p:blipFill rotWithShape="1">
          <a:blip r:embed="rId8">
            <a:alphaModFix/>
          </a:blip>
          <a:srcRect/>
          <a:stretch/>
        </p:blipFill>
        <p:spPr>
          <a:xfrm>
            <a:off x="5830799" y="261814"/>
            <a:ext cx="1892973" cy="315495"/>
          </a:xfrm>
          <a:prstGeom prst="rect">
            <a:avLst/>
          </a:prstGeom>
          <a:noFill/>
          <a:ln>
            <a:noFill/>
          </a:ln>
        </p:spPr>
      </p:pic>
      <p:sp>
        <p:nvSpPr>
          <p:cNvPr id="458" name="Google Shape;458;p63"/>
          <p:cNvSpPr txBox="1"/>
          <p:nvPr/>
        </p:nvSpPr>
        <p:spPr>
          <a:xfrm>
            <a:off x="1482135" y="1224093"/>
            <a:ext cx="6172200" cy="447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00000"/>
              </a:buClr>
              <a:buSzPts val="2100"/>
              <a:buFont typeface="Calibri"/>
              <a:buNone/>
            </a:pPr>
            <a:r>
              <a:rPr lang="en-GB" sz="2100" b="1">
                <a:solidFill>
                  <a:schemeClr val="accent1"/>
                </a:solidFill>
                <a:latin typeface="Calibri"/>
                <a:ea typeface="Calibri"/>
                <a:cs typeface="Calibri"/>
                <a:sym typeface="Calibri"/>
              </a:rPr>
              <a:t>Primarily as a triage system, within secondary care.</a:t>
            </a:r>
            <a:endParaRPr sz="2100" b="1">
              <a:solidFill>
                <a:schemeClr val="accen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4"/>
          <p:cNvSpPr txBox="1"/>
          <p:nvPr/>
        </p:nvSpPr>
        <p:spPr>
          <a:xfrm>
            <a:off x="238550" y="411169"/>
            <a:ext cx="6172200" cy="447600"/>
          </a:xfrm>
          <a:prstGeom prst="rect">
            <a:avLst/>
          </a:prstGeom>
          <a:noFill/>
          <a:ln>
            <a:noFill/>
          </a:ln>
        </p:spPr>
        <p:txBody>
          <a:bodyPr spcFirstLastPara="1" wrap="square" lIns="68575" tIns="34275" rIns="68575" bIns="34275" anchor="ctr" anchorCtr="0">
            <a:normAutofit fontScale="25000" lnSpcReduction="20000"/>
          </a:bodyPr>
          <a:lstStyle/>
          <a:p>
            <a:pPr marL="0" marR="0" lvl="0" indent="0" algn="l" rtl="0">
              <a:spcBef>
                <a:spcPts val="0"/>
              </a:spcBef>
              <a:spcAft>
                <a:spcPts val="0"/>
              </a:spcAft>
              <a:buClr>
                <a:srgbClr val="000000"/>
              </a:buClr>
              <a:buSzPct val="29464"/>
              <a:buFont typeface="Calibri"/>
              <a:buNone/>
            </a:pPr>
            <a:r>
              <a:rPr lang="en-GB" sz="11200" b="1">
                <a:solidFill>
                  <a:schemeClr val="accent1"/>
                </a:solidFill>
              </a:rPr>
              <a:t>5. Stage 1: procurement stage</a:t>
            </a:r>
            <a:endParaRPr sz="11200" b="1">
              <a:solidFill>
                <a:schemeClr val="accent1"/>
              </a:solidFill>
            </a:endParaRPr>
          </a:p>
          <a:p>
            <a:pPr marL="0" lvl="0" indent="0" algn="l" rtl="0">
              <a:spcBef>
                <a:spcPts val="0"/>
              </a:spcBef>
              <a:spcAft>
                <a:spcPts val="0"/>
              </a:spcAft>
              <a:buClr>
                <a:schemeClr val="dk1"/>
              </a:buClr>
              <a:buFont typeface="Arial"/>
              <a:buNone/>
            </a:pPr>
            <a:r>
              <a:rPr lang="en-GB" sz="7200" b="1">
                <a:solidFill>
                  <a:schemeClr val="accent1"/>
                </a:solidFill>
              </a:rPr>
              <a:t>Getting the right people involved</a:t>
            </a:r>
            <a:endParaRPr sz="7200" b="1">
              <a:solidFill>
                <a:schemeClr val="accent1"/>
              </a:solidFill>
            </a:endParaRPr>
          </a:p>
          <a:p>
            <a:pPr marL="0" marR="0" lvl="0" indent="0" algn="l" rtl="0">
              <a:spcBef>
                <a:spcPts val="0"/>
              </a:spcBef>
              <a:spcAft>
                <a:spcPts val="0"/>
              </a:spcAft>
              <a:buClr>
                <a:srgbClr val="000000"/>
              </a:buClr>
              <a:buSzPct val="100000"/>
              <a:buFont typeface="Calibri"/>
              <a:buNone/>
            </a:pPr>
            <a:endParaRPr sz="3300" b="1">
              <a:solidFill>
                <a:schemeClr val="accent1"/>
              </a:solidFill>
            </a:endParaRPr>
          </a:p>
        </p:txBody>
      </p:sp>
      <p:pic>
        <p:nvPicPr>
          <p:cNvPr id="465" name="Google Shape;465;p64"/>
          <p:cNvPicPr preferRelativeResize="0"/>
          <p:nvPr/>
        </p:nvPicPr>
        <p:blipFill rotWithShape="1">
          <a:blip r:embed="rId3">
            <a:alphaModFix/>
          </a:blip>
          <a:srcRect/>
          <a:stretch/>
        </p:blipFill>
        <p:spPr>
          <a:xfrm>
            <a:off x="5830799" y="261814"/>
            <a:ext cx="1892973" cy="315495"/>
          </a:xfrm>
          <a:prstGeom prst="rect">
            <a:avLst/>
          </a:prstGeom>
          <a:noFill/>
          <a:ln>
            <a:noFill/>
          </a:ln>
        </p:spPr>
      </p:pic>
      <p:pic>
        <p:nvPicPr>
          <p:cNvPr id="466" name="Google Shape;466;p64"/>
          <p:cNvPicPr preferRelativeResize="0"/>
          <p:nvPr/>
        </p:nvPicPr>
        <p:blipFill rotWithShape="1">
          <a:blip r:embed="rId4">
            <a:alphaModFix/>
          </a:blip>
          <a:srcRect/>
          <a:stretch/>
        </p:blipFill>
        <p:spPr>
          <a:xfrm>
            <a:off x="1143000" y="4473246"/>
            <a:ext cx="6858000" cy="681228"/>
          </a:xfrm>
          <a:prstGeom prst="rect">
            <a:avLst/>
          </a:prstGeom>
          <a:noFill/>
          <a:ln>
            <a:noFill/>
          </a:ln>
        </p:spPr>
      </p:pic>
      <p:sp>
        <p:nvSpPr>
          <p:cNvPr id="467" name="Google Shape;467;p64"/>
          <p:cNvSpPr/>
          <p:nvPr/>
        </p:nvSpPr>
        <p:spPr>
          <a:xfrm>
            <a:off x="1331640" y="1977684"/>
            <a:ext cx="1944300" cy="2495400"/>
          </a:xfrm>
          <a:prstGeom prst="roundRect">
            <a:avLst>
              <a:gd name="adj" fmla="val 16667"/>
            </a:avLst>
          </a:prstGeom>
          <a:gradFill>
            <a:gsLst>
              <a:gs pos="0">
                <a:srgbClr val="FFA09D"/>
              </a:gs>
              <a:gs pos="35000">
                <a:srgbClr val="FFBCBC"/>
              </a:gs>
              <a:gs pos="100000">
                <a:srgbClr val="FFE2E2"/>
              </a:gs>
            </a:gsLst>
            <a:lin ang="16200038" scaled="0"/>
          </a:gradFill>
          <a:ln w="9525" cap="flat" cmpd="sng">
            <a:solidFill>
              <a:srgbClr val="BD4B48"/>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rgbClr val="000000"/>
                </a:solidFill>
                <a:latin typeface="Calibri"/>
                <a:ea typeface="Calibri"/>
                <a:cs typeface="Calibri"/>
                <a:sym typeface="Calibri"/>
              </a:rPr>
              <a:t>Teledermatology Project </a:t>
            </a:r>
            <a:r>
              <a:rPr lang="en-GB">
                <a:latin typeface="Calibri"/>
                <a:ea typeface="Calibri"/>
                <a:cs typeface="Calibri"/>
                <a:sym typeface="Calibri"/>
              </a:rPr>
              <a:t>m</a:t>
            </a:r>
            <a:r>
              <a:rPr lang="en-GB" sz="1400">
                <a:solidFill>
                  <a:srgbClr val="000000"/>
                </a:solidFill>
                <a:latin typeface="Calibri"/>
                <a:ea typeface="Calibri"/>
                <a:cs typeface="Calibri"/>
                <a:sym typeface="Calibri"/>
              </a:rPr>
              <a:t>anager</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400">
                <a:solidFill>
                  <a:srgbClr val="000000"/>
                </a:solidFill>
                <a:latin typeface="Calibri"/>
                <a:ea typeface="Calibri"/>
                <a:cs typeface="Calibri"/>
                <a:sym typeface="Calibri"/>
              </a:rPr>
              <a:t>IT </a:t>
            </a:r>
            <a:r>
              <a:rPr lang="en-GB">
                <a:latin typeface="Calibri"/>
                <a:ea typeface="Calibri"/>
                <a:cs typeface="Calibri"/>
                <a:sym typeface="Calibri"/>
              </a:rPr>
              <a:t>o</a:t>
            </a:r>
            <a:r>
              <a:rPr lang="en-GB" sz="1400">
                <a:solidFill>
                  <a:srgbClr val="000000"/>
                </a:solidFill>
                <a:latin typeface="Calibri"/>
                <a:ea typeface="Calibri"/>
                <a:cs typeface="Calibri"/>
                <a:sym typeface="Calibri"/>
              </a:rPr>
              <a:t>perations </a:t>
            </a:r>
            <a:r>
              <a:rPr lang="en-GB">
                <a:latin typeface="Calibri"/>
                <a:ea typeface="Calibri"/>
                <a:cs typeface="Calibri"/>
                <a:sym typeface="Calibri"/>
              </a:rPr>
              <a:t>d</a:t>
            </a:r>
            <a:r>
              <a:rPr lang="en-GB" sz="1400">
                <a:solidFill>
                  <a:srgbClr val="000000"/>
                </a:solidFill>
                <a:latin typeface="Calibri"/>
                <a:ea typeface="Calibri"/>
                <a:cs typeface="Calibri"/>
                <a:sym typeface="Calibri"/>
              </a:rPr>
              <a:t>irector</a:t>
            </a:r>
            <a:endParaRPr sz="1100"/>
          </a:p>
          <a:p>
            <a:pPr marL="0" marR="0" lvl="0" indent="0" algn="ctr" rtl="0">
              <a:spcBef>
                <a:spcPts val="0"/>
              </a:spcBef>
              <a:spcAft>
                <a:spcPts val="0"/>
              </a:spcAft>
              <a:buNone/>
            </a:pPr>
            <a:r>
              <a:rPr lang="en-GB" sz="1400">
                <a:solidFill>
                  <a:srgbClr val="000000"/>
                </a:solidFill>
                <a:latin typeface="Calibri"/>
                <a:ea typeface="Calibri"/>
                <a:cs typeface="Calibri"/>
                <a:sym typeface="Calibri"/>
              </a:rPr>
              <a:t>Digital &amp; Procurement Support</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468" name="Google Shape;468;p64"/>
          <p:cNvSpPr/>
          <p:nvPr/>
        </p:nvSpPr>
        <p:spPr>
          <a:xfrm>
            <a:off x="3599892" y="1977684"/>
            <a:ext cx="1944300" cy="2495400"/>
          </a:xfrm>
          <a:prstGeom prst="roundRect">
            <a:avLst>
              <a:gd name="adj" fmla="val 16667"/>
            </a:avLst>
          </a:prstGeom>
          <a:gradFill>
            <a:gsLst>
              <a:gs pos="0">
                <a:srgbClr val="9BE9FF"/>
              </a:gs>
              <a:gs pos="35000">
                <a:srgbClr val="B8F1FF"/>
              </a:gs>
              <a:gs pos="100000">
                <a:srgbClr val="E2FBFF"/>
              </a:gs>
            </a:gsLst>
            <a:lin ang="16200038" scaled="0"/>
          </a:gradFill>
          <a:ln w="9525" cap="flat" cmpd="sng">
            <a:solidFill>
              <a:srgbClr val="45A9C4"/>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rgbClr val="000000"/>
                </a:solidFill>
                <a:latin typeface="Calibri"/>
                <a:ea typeface="Calibri"/>
                <a:cs typeface="Calibri"/>
                <a:sym typeface="Calibri"/>
              </a:rPr>
              <a:t>Transactional </a:t>
            </a:r>
            <a:r>
              <a:rPr lang="en-GB">
                <a:latin typeface="Calibri"/>
                <a:ea typeface="Calibri"/>
                <a:cs typeface="Calibri"/>
                <a:sym typeface="Calibri"/>
              </a:rPr>
              <a:t>p</a:t>
            </a:r>
            <a:r>
              <a:rPr lang="en-GB" sz="1400">
                <a:solidFill>
                  <a:srgbClr val="000000"/>
                </a:solidFill>
                <a:latin typeface="Calibri"/>
                <a:ea typeface="Calibri"/>
                <a:cs typeface="Calibri"/>
                <a:sym typeface="Calibri"/>
              </a:rPr>
              <a:t>rocurement </a:t>
            </a:r>
            <a:r>
              <a:rPr lang="en-GB">
                <a:latin typeface="Calibri"/>
                <a:ea typeface="Calibri"/>
                <a:cs typeface="Calibri"/>
                <a:sym typeface="Calibri"/>
              </a:rPr>
              <a:t>m</a:t>
            </a:r>
            <a:r>
              <a:rPr lang="en-GB" sz="1400">
                <a:solidFill>
                  <a:srgbClr val="000000"/>
                </a:solidFill>
                <a:latin typeface="Calibri"/>
                <a:ea typeface="Calibri"/>
                <a:cs typeface="Calibri"/>
                <a:sym typeface="Calibri"/>
              </a:rPr>
              <a:t>anager</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400">
                <a:solidFill>
                  <a:srgbClr val="000000"/>
                </a:solidFill>
                <a:latin typeface="Calibri"/>
                <a:ea typeface="Calibri"/>
                <a:cs typeface="Calibri"/>
                <a:sym typeface="Calibri"/>
              </a:rPr>
              <a:t>Senior </a:t>
            </a:r>
            <a:r>
              <a:rPr lang="en-GB">
                <a:latin typeface="Calibri"/>
                <a:ea typeface="Calibri"/>
                <a:cs typeface="Calibri"/>
                <a:sym typeface="Calibri"/>
              </a:rPr>
              <a:t>t</a:t>
            </a:r>
            <a:r>
              <a:rPr lang="en-GB" sz="1400">
                <a:solidFill>
                  <a:srgbClr val="000000"/>
                </a:solidFill>
                <a:latin typeface="Calibri"/>
                <a:ea typeface="Calibri"/>
                <a:cs typeface="Calibri"/>
                <a:sym typeface="Calibri"/>
              </a:rPr>
              <a:t>ransactional </a:t>
            </a:r>
            <a:r>
              <a:rPr lang="en-GB">
                <a:latin typeface="Calibri"/>
                <a:ea typeface="Calibri"/>
                <a:cs typeface="Calibri"/>
                <a:sym typeface="Calibri"/>
              </a:rPr>
              <a:t>p</a:t>
            </a:r>
            <a:r>
              <a:rPr lang="en-GB" sz="1400">
                <a:solidFill>
                  <a:srgbClr val="000000"/>
                </a:solidFill>
                <a:latin typeface="Calibri"/>
                <a:ea typeface="Calibri"/>
                <a:cs typeface="Calibri"/>
                <a:sym typeface="Calibri"/>
              </a:rPr>
              <a:t>rocurement </a:t>
            </a:r>
            <a:r>
              <a:rPr lang="en-GB">
                <a:latin typeface="Calibri"/>
                <a:ea typeface="Calibri"/>
                <a:cs typeface="Calibri"/>
                <a:sym typeface="Calibri"/>
              </a:rPr>
              <a:t>m</a:t>
            </a:r>
            <a:r>
              <a:rPr lang="en-GB" sz="1400">
                <a:solidFill>
                  <a:srgbClr val="000000"/>
                </a:solidFill>
                <a:latin typeface="Calibri"/>
                <a:ea typeface="Calibri"/>
                <a:cs typeface="Calibri"/>
                <a:sym typeface="Calibri"/>
              </a:rPr>
              <a:t>anager</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400">
                <a:solidFill>
                  <a:srgbClr val="000000"/>
                </a:solidFill>
                <a:latin typeface="Calibri"/>
                <a:ea typeface="Calibri"/>
                <a:cs typeface="Calibri"/>
                <a:sym typeface="Calibri"/>
              </a:rPr>
              <a:t> </a:t>
            </a:r>
            <a:endParaRPr sz="1100"/>
          </a:p>
        </p:txBody>
      </p:sp>
      <p:sp>
        <p:nvSpPr>
          <p:cNvPr id="469" name="Google Shape;469;p64"/>
          <p:cNvSpPr/>
          <p:nvPr/>
        </p:nvSpPr>
        <p:spPr>
          <a:xfrm>
            <a:off x="5868144" y="1977684"/>
            <a:ext cx="1944300" cy="2495400"/>
          </a:xfrm>
          <a:prstGeom prst="roundRect">
            <a:avLst>
              <a:gd name="adj" fmla="val 16667"/>
            </a:avLst>
          </a:prstGeom>
          <a:gradFill>
            <a:gsLst>
              <a:gs pos="0">
                <a:srgbClr val="9FC3FF"/>
              </a:gs>
              <a:gs pos="35000">
                <a:srgbClr val="BDD5FF"/>
              </a:gs>
              <a:gs pos="100000">
                <a:srgbClr val="E4EEFF"/>
              </a:gs>
            </a:gsLst>
            <a:lin ang="16200038" scaled="0"/>
          </a:gradFill>
          <a:ln w="9525" cap="flat" cmpd="sng">
            <a:solidFill>
              <a:srgbClr val="4A7DB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rgbClr val="000000"/>
                </a:solidFill>
                <a:latin typeface="Calibri"/>
                <a:ea typeface="Calibri"/>
                <a:cs typeface="Calibri"/>
                <a:sym typeface="Calibri"/>
              </a:rPr>
              <a:t>GP leads</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400">
                <a:solidFill>
                  <a:srgbClr val="000000"/>
                </a:solidFill>
                <a:latin typeface="Calibri"/>
                <a:ea typeface="Calibri"/>
                <a:cs typeface="Calibri"/>
                <a:sym typeface="Calibri"/>
              </a:rPr>
              <a:t>Acute leads</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400">
                <a:solidFill>
                  <a:srgbClr val="000000"/>
                </a:solidFill>
                <a:latin typeface="Calibri"/>
                <a:ea typeface="Calibri"/>
                <a:cs typeface="Calibri"/>
                <a:sym typeface="Calibri"/>
              </a:rPr>
              <a:t>CCG clinical lead</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400">
                <a:solidFill>
                  <a:srgbClr val="000000"/>
                </a:solidFill>
                <a:latin typeface="Calibri"/>
                <a:ea typeface="Calibri"/>
                <a:cs typeface="Calibri"/>
                <a:sym typeface="Calibri"/>
              </a:rPr>
              <a:t>Business </a:t>
            </a:r>
            <a:r>
              <a:rPr lang="en-GB">
                <a:latin typeface="Calibri"/>
                <a:ea typeface="Calibri"/>
                <a:cs typeface="Calibri"/>
                <a:sym typeface="Calibri"/>
              </a:rPr>
              <a:t>m</a:t>
            </a:r>
            <a:r>
              <a:rPr lang="en-GB" sz="1400">
                <a:solidFill>
                  <a:srgbClr val="000000"/>
                </a:solidFill>
                <a:latin typeface="Calibri"/>
                <a:ea typeface="Calibri"/>
                <a:cs typeface="Calibri"/>
                <a:sym typeface="Calibri"/>
              </a:rPr>
              <a:t>anagers</a:t>
            </a:r>
            <a:endParaRPr sz="1100"/>
          </a:p>
          <a:p>
            <a:pPr marL="0" marR="0" lvl="0" indent="0" algn="ctr" rtl="0">
              <a:spcBef>
                <a:spcPts val="0"/>
              </a:spcBef>
              <a:spcAft>
                <a:spcPts val="0"/>
              </a:spcAft>
              <a:buNone/>
            </a:pPr>
            <a:endParaRPr sz="1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400">
                <a:solidFill>
                  <a:srgbClr val="000000"/>
                </a:solidFill>
                <a:latin typeface="Calibri"/>
                <a:ea typeface="Calibri"/>
                <a:cs typeface="Calibri"/>
                <a:sym typeface="Calibri"/>
              </a:rPr>
              <a:t>Administration leads</a:t>
            </a:r>
            <a:endParaRPr sz="1100"/>
          </a:p>
        </p:txBody>
      </p:sp>
      <p:sp>
        <p:nvSpPr>
          <p:cNvPr id="470" name="Google Shape;470;p64"/>
          <p:cNvSpPr/>
          <p:nvPr/>
        </p:nvSpPr>
        <p:spPr>
          <a:xfrm>
            <a:off x="1547664" y="1599642"/>
            <a:ext cx="1458300" cy="378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chemeClr val="accent5"/>
                </a:solidFill>
                <a:latin typeface="Calibri"/>
                <a:ea typeface="Calibri"/>
                <a:cs typeface="Calibri"/>
                <a:sym typeface="Calibri"/>
              </a:rPr>
              <a:t>Co-ordination</a:t>
            </a:r>
            <a:endParaRPr sz="1100">
              <a:solidFill>
                <a:schemeClr val="accent5"/>
              </a:solidFill>
            </a:endParaRPr>
          </a:p>
        </p:txBody>
      </p:sp>
      <p:sp>
        <p:nvSpPr>
          <p:cNvPr id="471" name="Google Shape;471;p64"/>
          <p:cNvSpPr/>
          <p:nvPr/>
        </p:nvSpPr>
        <p:spPr>
          <a:xfrm>
            <a:off x="3815916" y="1599642"/>
            <a:ext cx="1458300" cy="378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chemeClr val="accent5"/>
                </a:solidFill>
                <a:latin typeface="Calibri"/>
                <a:ea typeface="Calibri"/>
                <a:cs typeface="Calibri"/>
                <a:sym typeface="Calibri"/>
              </a:rPr>
              <a:t>Subject </a:t>
            </a:r>
            <a:r>
              <a:rPr lang="en-GB">
                <a:solidFill>
                  <a:schemeClr val="accent5"/>
                </a:solidFill>
                <a:latin typeface="Calibri"/>
                <a:ea typeface="Calibri"/>
                <a:cs typeface="Calibri"/>
                <a:sym typeface="Calibri"/>
              </a:rPr>
              <a:t>m</a:t>
            </a:r>
            <a:r>
              <a:rPr lang="en-GB" sz="1400">
                <a:solidFill>
                  <a:schemeClr val="accent5"/>
                </a:solidFill>
                <a:latin typeface="Calibri"/>
                <a:ea typeface="Calibri"/>
                <a:cs typeface="Calibri"/>
                <a:sym typeface="Calibri"/>
              </a:rPr>
              <a:t>atter </a:t>
            </a:r>
            <a:r>
              <a:rPr lang="en-GB">
                <a:solidFill>
                  <a:schemeClr val="accent5"/>
                </a:solidFill>
                <a:latin typeface="Calibri"/>
                <a:ea typeface="Calibri"/>
                <a:cs typeface="Calibri"/>
                <a:sym typeface="Calibri"/>
              </a:rPr>
              <a:t>e</a:t>
            </a:r>
            <a:r>
              <a:rPr lang="en-GB" sz="1400">
                <a:solidFill>
                  <a:schemeClr val="accent5"/>
                </a:solidFill>
                <a:latin typeface="Calibri"/>
                <a:ea typeface="Calibri"/>
                <a:cs typeface="Calibri"/>
                <a:sym typeface="Calibri"/>
              </a:rPr>
              <a:t>xperts</a:t>
            </a:r>
            <a:endParaRPr sz="1100">
              <a:solidFill>
                <a:schemeClr val="accent5"/>
              </a:solidFill>
            </a:endParaRPr>
          </a:p>
        </p:txBody>
      </p:sp>
      <p:sp>
        <p:nvSpPr>
          <p:cNvPr id="472" name="Google Shape;472;p64"/>
          <p:cNvSpPr/>
          <p:nvPr/>
        </p:nvSpPr>
        <p:spPr>
          <a:xfrm>
            <a:off x="6084168" y="1599642"/>
            <a:ext cx="1458300" cy="378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chemeClr val="accent5"/>
                </a:solidFill>
                <a:latin typeface="Calibri"/>
                <a:ea typeface="Calibri"/>
                <a:cs typeface="Calibri"/>
                <a:sym typeface="Calibri"/>
              </a:rPr>
              <a:t>Dermatology </a:t>
            </a:r>
            <a:r>
              <a:rPr lang="en-GB">
                <a:solidFill>
                  <a:schemeClr val="accent5"/>
                </a:solidFill>
                <a:latin typeface="Calibri"/>
                <a:ea typeface="Calibri"/>
                <a:cs typeface="Calibri"/>
                <a:sym typeface="Calibri"/>
              </a:rPr>
              <a:t>p</a:t>
            </a:r>
            <a:r>
              <a:rPr lang="en-GB" sz="1400">
                <a:solidFill>
                  <a:schemeClr val="accent5"/>
                </a:solidFill>
                <a:latin typeface="Calibri"/>
                <a:ea typeface="Calibri"/>
                <a:cs typeface="Calibri"/>
                <a:sym typeface="Calibri"/>
              </a:rPr>
              <a:t>anel</a:t>
            </a:r>
            <a:endParaRPr sz="1100">
              <a:solidFill>
                <a:schemeClr val="accent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65"/>
          <p:cNvPicPr preferRelativeResize="0"/>
          <p:nvPr/>
        </p:nvPicPr>
        <p:blipFill rotWithShape="1">
          <a:blip r:embed="rId3">
            <a:alphaModFix/>
          </a:blip>
          <a:srcRect/>
          <a:stretch/>
        </p:blipFill>
        <p:spPr>
          <a:xfrm>
            <a:off x="5830799" y="261814"/>
            <a:ext cx="1892973" cy="315495"/>
          </a:xfrm>
          <a:prstGeom prst="rect">
            <a:avLst/>
          </a:prstGeom>
          <a:noFill/>
          <a:ln>
            <a:noFill/>
          </a:ln>
        </p:spPr>
      </p:pic>
      <p:pic>
        <p:nvPicPr>
          <p:cNvPr id="478" name="Google Shape;478;p65"/>
          <p:cNvPicPr preferRelativeResize="0"/>
          <p:nvPr/>
        </p:nvPicPr>
        <p:blipFill rotWithShape="1">
          <a:blip r:embed="rId4">
            <a:alphaModFix/>
          </a:blip>
          <a:srcRect/>
          <a:stretch/>
        </p:blipFill>
        <p:spPr>
          <a:xfrm>
            <a:off x="1143000" y="4473246"/>
            <a:ext cx="6858000" cy="681228"/>
          </a:xfrm>
          <a:prstGeom prst="rect">
            <a:avLst/>
          </a:prstGeom>
          <a:noFill/>
          <a:ln>
            <a:noFill/>
          </a:ln>
        </p:spPr>
      </p:pic>
      <p:pic>
        <p:nvPicPr>
          <p:cNvPr id="479" name="Google Shape;479;p65"/>
          <p:cNvPicPr preferRelativeResize="0"/>
          <p:nvPr/>
        </p:nvPicPr>
        <p:blipFill rotWithShape="1">
          <a:blip r:embed="rId5">
            <a:alphaModFix/>
          </a:blip>
          <a:srcRect/>
          <a:stretch/>
        </p:blipFill>
        <p:spPr>
          <a:xfrm>
            <a:off x="1447696" y="681541"/>
            <a:ext cx="6301955" cy="34650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256" r="49872" b="61124"/>
          <a:stretch/>
        </p:blipFill>
        <p:spPr bwMode="auto">
          <a:xfrm>
            <a:off x="1143000" y="4461961"/>
            <a:ext cx="6858000" cy="681539"/>
          </a:xfrm>
          <a:prstGeom prst="rect">
            <a:avLst/>
          </a:prstGeom>
          <a:ln>
            <a:noFill/>
          </a:ln>
          <a:extLst>
            <a:ext uri="{53640926-AAD7-44D8-BBD7-CCE9431645EC}">
              <a14:shadowObscured xmlns:a14="http://schemas.microsoft.com/office/drawing/2010/main"/>
            </a:ext>
          </a:extLst>
        </p:spPr>
      </p:pic>
      <p:pic>
        <p:nvPicPr>
          <p:cNvPr id="1026" name="Picture 1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151" y="97185"/>
            <a:ext cx="189309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a:bodyPr>
          <a:lstStyle/>
          <a:p>
            <a:pPr algn="l"/>
            <a:r>
              <a:rPr lang="en-GB" sz="2400" dirty="0"/>
              <a:t>Procurement principles</a:t>
            </a:r>
            <a:br>
              <a:rPr lang="en-GB" sz="2400" dirty="0"/>
            </a:br>
            <a:endParaRPr lang="en-GB" sz="2400" dirty="0"/>
          </a:p>
        </p:txBody>
      </p:sp>
      <p:pic>
        <p:nvPicPr>
          <p:cNvPr id="6" name="Picture 5">
            <a:extLst>
              <a:ext uri="{FF2B5EF4-FFF2-40B4-BE49-F238E27FC236}">
                <a16:creationId xmlns:a16="http://schemas.microsoft.com/office/drawing/2014/main" id="{40ECF998-31F7-E64D-80AD-BA21672FCF33}"/>
              </a:ext>
            </a:extLst>
          </p:cNvPr>
          <p:cNvPicPr>
            <a:picLocks noChangeAspect="1"/>
          </p:cNvPicPr>
          <p:nvPr/>
        </p:nvPicPr>
        <p:blipFill rotWithShape="1">
          <a:blip r:embed="rId4"/>
          <a:srcRect t="4480" r="15330"/>
          <a:stretch/>
        </p:blipFill>
        <p:spPr>
          <a:xfrm>
            <a:off x="619138" y="1278201"/>
            <a:ext cx="6378822" cy="3137038"/>
          </a:xfrm>
          <a:prstGeom prst="rect">
            <a:avLst/>
          </a:prstGeom>
        </p:spPr>
      </p:pic>
    </p:spTree>
    <p:extLst>
      <p:ext uri="{BB962C8B-B14F-4D97-AF65-F5344CB8AC3E}">
        <p14:creationId xmlns:p14="http://schemas.microsoft.com/office/powerpoint/2010/main" val="102665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491"/>
        <p:cNvGrpSpPr/>
        <p:nvPr/>
      </p:nvGrpSpPr>
      <p:grpSpPr>
        <a:xfrm>
          <a:off x="0" y="0"/>
          <a:ext cx="0" cy="0"/>
          <a:chOff x="0" y="0"/>
          <a:chExt cx="0" cy="0"/>
        </a:xfrm>
      </p:grpSpPr>
      <p:sp>
        <p:nvSpPr>
          <p:cNvPr id="492" name="Google Shape;492;p67"/>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Teledermatology - next steps</a:t>
            </a:r>
            <a:endParaRPr/>
          </a:p>
        </p:txBody>
      </p:sp>
      <p:pic>
        <p:nvPicPr>
          <p:cNvPr id="3" name="Picture 2" descr="Chart&#10;&#10;Description automatically generated">
            <a:extLst>
              <a:ext uri="{FF2B5EF4-FFF2-40B4-BE49-F238E27FC236}">
                <a16:creationId xmlns:a16="http://schemas.microsoft.com/office/drawing/2014/main" id="{2A381459-ED8E-A145-8CB9-D04680683AEF}"/>
              </a:ext>
            </a:extLst>
          </p:cNvPr>
          <p:cNvPicPr>
            <a:picLocks noChangeAspect="1"/>
          </p:cNvPicPr>
          <p:nvPr/>
        </p:nvPicPr>
        <p:blipFill>
          <a:blip r:embed="rId3"/>
          <a:stretch>
            <a:fillRect/>
          </a:stretch>
        </p:blipFill>
        <p:spPr>
          <a:xfrm>
            <a:off x="587829" y="1070864"/>
            <a:ext cx="8182947" cy="39956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8"/>
          <p:cNvSpPr txBox="1">
            <a:spLocks noGrp="1"/>
          </p:cNvSpPr>
          <p:nvPr>
            <p:ph type="title"/>
          </p:nvPr>
        </p:nvSpPr>
        <p:spPr>
          <a:xfrm>
            <a:off x="467549" y="267500"/>
            <a:ext cx="62439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solidFill>
                  <a:schemeClr val="lt1"/>
                </a:solidFill>
              </a:rPr>
              <a:t>Thank you!</a:t>
            </a:r>
            <a:endParaRPr>
              <a:solidFill>
                <a:schemeClr val="lt1"/>
              </a:solidFill>
            </a:endParaRPr>
          </a:p>
        </p:txBody>
      </p:sp>
      <p:sp>
        <p:nvSpPr>
          <p:cNvPr id="569" name="Google Shape;569;p68"/>
          <p:cNvSpPr txBox="1"/>
          <p:nvPr/>
        </p:nvSpPr>
        <p:spPr>
          <a:xfrm>
            <a:off x="571500" y="1131800"/>
            <a:ext cx="82488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68"/>
          <p:cNvSpPr txBox="1"/>
          <p:nvPr/>
        </p:nvSpPr>
        <p:spPr>
          <a:xfrm>
            <a:off x="-742123" y="2225029"/>
            <a:ext cx="10641600" cy="22440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None/>
            </a:pPr>
            <a:r>
              <a:rPr lang="en-GB" sz="2800">
                <a:solidFill>
                  <a:schemeClr val="accent5"/>
                </a:solidFill>
              </a:rPr>
              <a:t>Comments and questions please</a:t>
            </a:r>
            <a:endParaRPr>
              <a:solidFill>
                <a:schemeClr val="accent5"/>
              </a:solidFill>
            </a:endParaRPr>
          </a:p>
          <a:p>
            <a:pPr marL="0" lvl="0" indent="0" algn="ctr" rtl="0">
              <a:lnSpc>
                <a:spcPct val="90000"/>
              </a:lnSpc>
              <a:spcBef>
                <a:spcPts val="1000"/>
              </a:spcBef>
              <a:spcAft>
                <a:spcPts val="0"/>
              </a:spcAft>
              <a:buNone/>
            </a:pPr>
            <a:endParaRPr sz="2800">
              <a:solidFill>
                <a:schemeClr val="accent5"/>
              </a:solidFill>
            </a:endParaRPr>
          </a:p>
          <a:p>
            <a:pPr marL="0" lvl="0" indent="0" algn="ctr" rtl="0">
              <a:lnSpc>
                <a:spcPct val="90000"/>
              </a:lnSpc>
              <a:spcBef>
                <a:spcPts val="1000"/>
              </a:spcBef>
              <a:spcAft>
                <a:spcPts val="0"/>
              </a:spcAft>
              <a:buNone/>
            </a:pPr>
            <a:r>
              <a:rPr lang="en-GB" sz="2800" u="sng">
                <a:solidFill>
                  <a:schemeClr val="accent5"/>
                </a:solidFill>
                <a:hlinkClick r:id="rId3">
                  <a:extLst>
                    <a:ext uri="{A12FA001-AC4F-418D-AE19-62706E023703}">
                      <ahyp:hlinkClr xmlns:ahyp="http://schemas.microsoft.com/office/drawing/2018/hyperlinkcolor" val="tx"/>
                    </a:ext>
                  </a:extLst>
                </a:hlinkClick>
              </a:rPr>
              <a:t>Lisa.janiec@nhs.net</a:t>
            </a:r>
            <a:endParaRPr sz="2800">
              <a:solidFill>
                <a:schemeClr val="accent5"/>
              </a:solidFill>
            </a:endParaRPr>
          </a:p>
          <a:p>
            <a:pPr marL="0" lvl="0" indent="0" algn="ctr" rtl="0">
              <a:lnSpc>
                <a:spcPct val="90000"/>
              </a:lnSpc>
              <a:spcBef>
                <a:spcPts val="1000"/>
              </a:spcBef>
              <a:spcAft>
                <a:spcPts val="0"/>
              </a:spcAft>
              <a:buNone/>
            </a:pPr>
            <a:r>
              <a:rPr lang="en-GB" sz="2800">
                <a:solidFill>
                  <a:schemeClr val="accent5"/>
                </a:solidFill>
              </a:rPr>
              <a:t>Mobile: 07783 821547</a:t>
            </a:r>
            <a:endParaRPr>
              <a:solidFill>
                <a:schemeClr val="accent5"/>
              </a:solidFill>
            </a:endParaRPr>
          </a:p>
          <a:p>
            <a:pPr marL="0" lvl="0" indent="0" algn="ctr" rtl="0">
              <a:lnSpc>
                <a:spcPct val="90000"/>
              </a:lnSpc>
              <a:spcBef>
                <a:spcPts val="1000"/>
              </a:spcBef>
              <a:spcAft>
                <a:spcPts val="0"/>
              </a:spcAft>
              <a:buNone/>
            </a:pPr>
            <a:r>
              <a:rPr lang="en-GB" sz="2800">
                <a:solidFill>
                  <a:schemeClr val="accent5"/>
                </a:solidFill>
              </a:rPr>
              <a:t> </a:t>
            </a:r>
            <a:endParaRPr>
              <a:solidFill>
                <a:schemeClr val="accent5"/>
              </a:solidFill>
            </a:endParaRPr>
          </a:p>
          <a:p>
            <a:pPr marL="0" lvl="0" indent="0" algn="ctr" rtl="0">
              <a:lnSpc>
                <a:spcPct val="90000"/>
              </a:lnSpc>
              <a:spcBef>
                <a:spcPts val="1000"/>
              </a:spcBef>
              <a:spcAft>
                <a:spcPts val="0"/>
              </a:spcAft>
              <a:buNone/>
            </a:pPr>
            <a:endParaRPr sz="280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499"/>
        </a:solidFill>
        <a:effectLst/>
      </p:bgPr>
    </p:bg>
    <p:spTree>
      <p:nvGrpSpPr>
        <p:cNvPr id="1" name="Shape 208"/>
        <p:cNvGrpSpPr/>
        <p:nvPr/>
      </p:nvGrpSpPr>
      <p:grpSpPr>
        <a:xfrm>
          <a:off x="0" y="0"/>
          <a:ext cx="0" cy="0"/>
          <a:chOff x="0" y="0"/>
          <a:chExt cx="0" cy="0"/>
        </a:xfrm>
      </p:grpSpPr>
      <p:sp>
        <p:nvSpPr>
          <p:cNvPr id="209" name="Google Shape;209;p42"/>
          <p:cNvSpPr txBox="1">
            <a:spLocks noGrp="1"/>
          </p:cNvSpPr>
          <p:nvPr>
            <p:ph type="ctrTitle"/>
          </p:nvPr>
        </p:nvSpPr>
        <p:spPr>
          <a:xfrm>
            <a:off x="461700" y="1202775"/>
            <a:ext cx="7787100" cy="277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Helvetica Neue"/>
              <a:buNone/>
            </a:pPr>
            <a:r>
              <a:rPr lang="en-GB" sz="3600" b="1">
                <a:solidFill>
                  <a:srgbClr val="FFFFFF"/>
                </a:solidFill>
                <a:latin typeface="Arial"/>
                <a:ea typeface="Arial"/>
                <a:cs typeface="Arial"/>
                <a:sym typeface="Arial"/>
              </a:rPr>
              <a:t>Welcome</a:t>
            </a:r>
            <a:endParaRPr sz="3600" b="1">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Helvetica Neue"/>
              <a:buNone/>
            </a:pPr>
            <a:endParaRPr sz="360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Helvetica Neue"/>
              <a:buNone/>
            </a:pPr>
            <a:r>
              <a:rPr lang="en-GB" sz="2400">
                <a:solidFill>
                  <a:schemeClr val="accent5"/>
                </a:solidFill>
                <a:latin typeface="Arial"/>
                <a:ea typeface="Arial"/>
                <a:cs typeface="Arial"/>
                <a:sym typeface="Arial"/>
              </a:rPr>
              <a:t>Dr Tanya Bleiker</a:t>
            </a:r>
            <a:endParaRPr sz="2400">
              <a:solidFill>
                <a:schemeClr val="accent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Helvetica Neue"/>
              <a:buNone/>
            </a:pPr>
            <a:endParaRPr sz="2400">
              <a:solidFill>
                <a:schemeClr val="accent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Helvetica Neue"/>
              <a:buNone/>
            </a:pPr>
            <a:r>
              <a:rPr lang="en-GB" sz="2400">
                <a:solidFill>
                  <a:schemeClr val="accent5"/>
                </a:solidFill>
                <a:latin typeface="Arial"/>
                <a:ea typeface="Arial"/>
                <a:cs typeface="Arial"/>
                <a:sym typeface="Arial"/>
              </a:rPr>
              <a:t>BAD president &amp; consultant dermatologist, University Hospitals of Derby and Burton </a:t>
            </a:r>
            <a:endParaRPr sz="2400">
              <a:solidFill>
                <a:schemeClr val="accent5"/>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574"/>
        <p:cNvGrpSpPr/>
        <p:nvPr/>
      </p:nvGrpSpPr>
      <p:grpSpPr>
        <a:xfrm>
          <a:off x="0" y="0"/>
          <a:ext cx="0" cy="0"/>
          <a:chOff x="0" y="0"/>
          <a:chExt cx="0" cy="0"/>
        </a:xfrm>
      </p:grpSpPr>
      <p:pic>
        <p:nvPicPr>
          <p:cNvPr id="575" name="Google Shape;575;p69"/>
          <p:cNvPicPr preferRelativeResize="0"/>
          <p:nvPr/>
        </p:nvPicPr>
        <p:blipFill>
          <a:blip r:embed="rId3">
            <a:alphaModFix/>
          </a:blip>
          <a:stretch>
            <a:fillRect/>
          </a:stretch>
        </p:blipFill>
        <p:spPr>
          <a:xfrm>
            <a:off x="7346152" y="3282575"/>
            <a:ext cx="1352475" cy="1352475"/>
          </a:xfrm>
          <a:prstGeom prst="rect">
            <a:avLst/>
          </a:prstGeom>
          <a:noFill/>
          <a:ln>
            <a:noFill/>
          </a:ln>
          <a:effectLst>
            <a:outerShdw blurRad="57150" dist="19050" dir="5400000" algn="bl" rotWithShape="0">
              <a:srgbClr val="000000">
                <a:alpha val="50000"/>
              </a:srgbClr>
            </a:outerShdw>
          </a:effectLst>
        </p:spPr>
      </p:pic>
      <p:sp>
        <p:nvSpPr>
          <p:cNvPr id="576" name="Google Shape;576;p69"/>
          <p:cNvSpPr txBox="1">
            <a:spLocks noGrp="1"/>
          </p:cNvSpPr>
          <p:nvPr>
            <p:ph type="ctrTitle"/>
          </p:nvPr>
        </p:nvSpPr>
        <p:spPr>
          <a:xfrm>
            <a:off x="445850" y="1505175"/>
            <a:ext cx="8374200" cy="936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4000"/>
              <a:buFont typeface="Calibri"/>
              <a:buNone/>
            </a:pPr>
            <a:r>
              <a:rPr lang="en-GB" sz="3300" b="1">
                <a:solidFill>
                  <a:schemeClr val="accent5"/>
                </a:solidFill>
                <a:latin typeface="Arial"/>
                <a:ea typeface="Arial"/>
                <a:cs typeface="Arial"/>
                <a:sym typeface="Arial"/>
              </a:rPr>
              <a:t>Successful Reduction in Two Week Rule Referral Numbers Through Introduction of Community Photohub</a:t>
            </a:r>
            <a:r>
              <a:rPr lang="en-GB" sz="4000" b="1">
                <a:solidFill>
                  <a:srgbClr val="0070C0"/>
                </a:solidFill>
                <a:latin typeface="Calibri"/>
                <a:ea typeface="Calibri"/>
                <a:cs typeface="Calibri"/>
                <a:sym typeface="Calibri"/>
              </a:rPr>
              <a:t> </a:t>
            </a:r>
            <a:endParaRPr sz="2800" b="1">
              <a:solidFill>
                <a:schemeClr val="accent5"/>
              </a:solidFill>
              <a:latin typeface="Arial"/>
              <a:ea typeface="Arial"/>
              <a:cs typeface="Arial"/>
              <a:sym typeface="Arial"/>
            </a:endParaRPr>
          </a:p>
          <a:p>
            <a:pPr marL="0" lvl="0" indent="0" algn="l" rtl="0">
              <a:spcBef>
                <a:spcPts val="0"/>
              </a:spcBef>
              <a:spcAft>
                <a:spcPts val="0"/>
              </a:spcAft>
              <a:buClr>
                <a:srgbClr val="005EB8"/>
              </a:buClr>
              <a:buSzPts val="3200"/>
              <a:buFont typeface="Arial"/>
              <a:buNone/>
            </a:pPr>
            <a:endParaRPr sz="1800" b="1">
              <a:solidFill>
                <a:schemeClr val="accent5"/>
              </a:solidFill>
              <a:latin typeface="Arial"/>
              <a:ea typeface="Arial"/>
              <a:cs typeface="Arial"/>
              <a:sym typeface="Arial"/>
            </a:endParaRPr>
          </a:p>
          <a:p>
            <a:pPr marL="0" lvl="0" indent="0" algn="l" rtl="0">
              <a:spcBef>
                <a:spcPts val="0"/>
              </a:spcBef>
              <a:spcAft>
                <a:spcPts val="0"/>
              </a:spcAft>
              <a:buNone/>
            </a:pPr>
            <a:r>
              <a:rPr lang="en-GB" sz="1800">
                <a:solidFill>
                  <a:schemeClr val="accent5"/>
                </a:solidFill>
                <a:latin typeface="Arial"/>
                <a:ea typeface="Arial"/>
                <a:cs typeface="Arial"/>
                <a:sym typeface="Arial"/>
              </a:rPr>
              <a:t>Dr Arani Chandrakumar, consultant dermatologist &amp; clinical lead for </a:t>
            </a:r>
            <a:endParaRPr sz="1800">
              <a:solidFill>
                <a:schemeClr val="accent5"/>
              </a:solidFill>
              <a:latin typeface="Arial"/>
              <a:ea typeface="Arial"/>
              <a:cs typeface="Arial"/>
              <a:sym typeface="Arial"/>
            </a:endParaRPr>
          </a:p>
          <a:p>
            <a:pPr marL="0" lvl="0" indent="0" algn="l" rtl="0">
              <a:spcBef>
                <a:spcPts val="0"/>
              </a:spcBef>
              <a:spcAft>
                <a:spcPts val="0"/>
              </a:spcAft>
              <a:buClr>
                <a:srgbClr val="000000"/>
              </a:buClr>
              <a:buSzPts val="3800"/>
              <a:buFont typeface="Arial"/>
              <a:buNone/>
            </a:pPr>
            <a:r>
              <a:rPr lang="en-GB" sz="1800">
                <a:solidFill>
                  <a:schemeClr val="accent5"/>
                </a:solidFill>
                <a:latin typeface="Arial"/>
                <a:ea typeface="Arial"/>
                <a:cs typeface="Arial"/>
                <a:sym typeface="Arial"/>
              </a:rPr>
              <a:t>dermatology (ASPH), on behalf of:</a:t>
            </a:r>
            <a:endParaRPr sz="1800">
              <a:solidFill>
                <a:schemeClr val="accent5"/>
              </a:solidFill>
              <a:latin typeface="Arial"/>
              <a:ea typeface="Arial"/>
              <a:cs typeface="Arial"/>
              <a:sym typeface="Arial"/>
            </a:endParaRPr>
          </a:p>
          <a:p>
            <a:pPr marL="0" lvl="0" indent="0" algn="l" rtl="0">
              <a:spcBef>
                <a:spcPts val="1000"/>
              </a:spcBef>
              <a:spcAft>
                <a:spcPts val="0"/>
              </a:spcAft>
              <a:buClr>
                <a:srgbClr val="000000"/>
              </a:buClr>
              <a:buSzPts val="3800"/>
              <a:buFont typeface="Arial"/>
              <a:buNone/>
            </a:pPr>
            <a:r>
              <a:rPr lang="en-GB" sz="1800">
                <a:solidFill>
                  <a:schemeClr val="accent5"/>
                </a:solidFill>
                <a:latin typeface="Arial"/>
                <a:ea typeface="Arial"/>
                <a:cs typeface="Arial"/>
                <a:sym typeface="Arial"/>
              </a:rPr>
              <a:t>Ashford &amp; St Peter’s NHS Trust (ASPH)</a:t>
            </a:r>
            <a:endParaRPr sz="1800">
              <a:solidFill>
                <a:schemeClr val="accent5"/>
              </a:solidFill>
              <a:latin typeface="Arial"/>
              <a:ea typeface="Arial"/>
              <a:cs typeface="Arial"/>
              <a:sym typeface="Arial"/>
            </a:endParaRPr>
          </a:p>
          <a:p>
            <a:pPr marL="0" lvl="0" indent="0" algn="l" rtl="0">
              <a:spcBef>
                <a:spcPts val="1000"/>
              </a:spcBef>
              <a:spcAft>
                <a:spcPts val="0"/>
              </a:spcAft>
              <a:buClr>
                <a:srgbClr val="000000"/>
              </a:buClr>
              <a:buSzPts val="3800"/>
              <a:buFont typeface="Arial"/>
              <a:buNone/>
            </a:pPr>
            <a:r>
              <a:rPr lang="en-GB" sz="1800">
                <a:solidFill>
                  <a:schemeClr val="accent5"/>
                </a:solidFill>
                <a:latin typeface="Arial"/>
                <a:ea typeface="Arial"/>
                <a:cs typeface="Arial"/>
                <a:sym typeface="Arial"/>
              </a:rPr>
              <a:t>Surrey Heartlands Clinical Commissioning Group (SH CCG)</a:t>
            </a:r>
            <a:endParaRPr sz="1800">
              <a:solidFill>
                <a:schemeClr val="accent5"/>
              </a:solidFill>
              <a:latin typeface="Arial"/>
              <a:ea typeface="Arial"/>
              <a:cs typeface="Arial"/>
              <a:sym typeface="Arial"/>
            </a:endParaRPr>
          </a:p>
          <a:p>
            <a:pPr marL="0" lvl="0" indent="0" algn="l" rtl="0">
              <a:lnSpc>
                <a:spcPct val="115000"/>
              </a:lnSpc>
              <a:spcBef>
                <a:spcPts val="1000"/>
              </a:spcBef>
              <a:spcAft>
                <a:spcPts val="0"/>
              </a:spcAft>
              <a:buNone/>
            </a:pPr>
            <a:r>
              <a:rPr lang="en-GB" sz="1800">
                <a:solidFill>
                  <a:schemeClr val="accent5"/>
                </a:solidFill>
                <a:latin typeface="Arial"/>
                <a:ea typeface="Arial"/>
                <a:cs typeface="Arial"/>
                <a:sym typeface="Arial"/>
              </a:rPr>
              <a:t>North West Surrey Integrated Care Services (NICS)</a:t>
            </a:r>
            <a:endParaRPr sz="1700">
              <a:solidFill>
                <a:schemeClr val="accent5"/>
              </a:solidFill>
              <a:latin typeface="Arial"/>
              <a:ea typeface="Arial"/>
              <a:cs typeface="Arial"/>
              <a:sym typeface="Arial"/>
            </a:endParaRPr>
          </a:p>
          <a:p>
            <a:pPr marL="0" lvl="0" indent="0" algn="l" rtl="0">
              <a:lnSpc>
                <a:spcPct val="115000"/>
              </a:lnSpc>
              <a:spcBef>
                <a:spcPts val="1000"/>
              </a:spcBef>
              <a:spcAft>
                <a:spcPts val="0"/>
              </a:spcAft>
              <a:buClr>
                <a:srgbClr val="005EB8"/>
              </a:buClr>
              <a:buSzPts val="3200"/>
              <a:buFont typeface="Arial"/>
              <a:buNone/>
            </a:pPr>
            <a:br>
              <a:rPr lang="en-GB" sz="2300" b="1">
                <a:latin typeface="Arial"/>
                <a:ea typeface="Arial"/>
                <a:cs typeface="Arial"/>
                <a:sym typeface="Arial"/>
              </a:rPr>
            </a:br>
            <a:endParaRPr sz="340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600">
              <a:solidFill>
                <a:srgbClr val="FFFFFF"/>
              </a:solidFill>
              <a:latin typeface="Arial"/>
              <a:ea typeface="Arial"/>
              <a:cs typeface="Arial"/>
              <a:sym typeface="Arial"/>
            </a:endParaRPr>
          </a:p>
        </p:txBody>
      </p:sp>
      <p:pic>
        <p:nvPicPr>
          <p:cNvPr id="577" name="Google Shape;577;p69"/>
          <p:cNvPicPr preferRelativeResize="0"/>
          <p:nvPr/>
        </p:nvPicPr>
        <p:blipFill rotWithShape="1">
          <a:blip r:embed="rId4">
            <a:alphaModFix/>
          </a:blip>
          <a:srcRect/>
          <a:stretch/>
        </p:blipFill>
        <p:spPr>
          <a:xfrm>
            <a:off x="5024917" y="281863"/>
            <a:ext cx="2125664" cy="1088018"/>
          </a:xfrm>
          <a:prstGeom prst="rect">
            <a:avLst/>
          </a:prstGeom>
          <a:noFill/>
          <a:ln>
            <a:noFill/>
          </a:ln>
        </p:spPr>
      </p:pic>
      <p:pic>
        <p:nvPicPr>
          <p:cNvPr id="578" name="Google Shape;578;p69" descr="NICS logo-01"/>
          <p:cNvPicPr preferRelativeResize="0"/>
          <p:nvPr/>
        </p:nvPicPr>
        <p:blipFill rotWithShape="1">
          <a:blip r:embed="rId5">
            <a:alphaModFix/>
          </a:blip>
          <a:srcRect/>
          <a:stretch/>
        </p:blipFill>
        <p:spPr>
          <a:xfrm>
            <a:off x="3882325" y="281869"/>
            <a:ext cx="842084" cy="763088"/>
          </a:xfrm>
          <a:prstGeom prst="rect">
            <a:avLst/>
          </a:prstGeom>
          <a:noFill/>
          <a:ln>
            <a:noFill/>
          </a:ln>
        </p:spPr>
      </p:pic>
      <p:pic>
        <p:nvPicPr>
          <p:cNvPr id="579" name="Google Shape;579;p69" descr="logo_cl"/>
          <p:cNvPicPr preferRelativeResize="0"/>
          <p:nvPr/>
        </p:nvPicPr>
        <p:blipFill rotWithShape="1">
          <a:blip r:embed="rId6">
            <a:alphaModFix/>
          </a:blip>
          <a:srcRect/>
          <a:stretch/>
        </p:blipFill>
        <p:spPr>
          <a:xfrm>
            <a:off x="166792" y="281879"/>
            <a:ext cx="3325400" cy="50907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A499"/>
        </a:solidFill>
        <a:effectLst/>
      </p:bgPr>
    </p:bg>
    <p:spTree>
      <p:nvGrpSpPr>
        <p:cNvPr id="1" name="Shape 583"/>
        <p:cNvGrpSpPr/>
        <p:nvPr/>
      </p:nvGrpSpPr>
      <p:grpSpPr>
        <a:xfrm>
          <a:off x="0" y="0"/>
          <a:ext cx="0" cy="0"/>
          <a:chOff x="0" y="0"/>
          <a:chExt cx="0" cy="0"/>
        </a:xfrm>
      </p:grpSpPr>
      <p:sp>
        <p:nvSpPr>
          <p:cNvPr id="584" name="Google Shape;584;p70"/>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Overview</a:t>
            </a:r>
            <a:endParaRPr/>
          </a:p>
        </p:txBody>
      </p:sp>
      <p:sp>
        <p:nvSpPr>
          <p:cNvPr id="585" name="Google Shape;585;p70"/>
          <p:cNvSpPr txBox="1"/>
          <p:nvPr/>
        </p:nvSpPr>
        <p:spPr>
          <a:xfrm>
            <a:off x="467550" y="1106569"/>
            <a:ext cx="7942200" cy="3889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solidFill>
                <a:srgbClr val="434343"/>
              </a:solidFill>
            </a:endParaRPr>
          </a:p>
        </p:txBody>
      </p:sp>
      <p:sp>
        <p:nvSpPr>
          <p:cNvPr id="586" name="Google Shape;586;p70"/>
          <p:cNvSpPr txBox="1">
            <a:spLocks noGrp="1"/>
          </p:cNvSpPr>
          <p:nvPr>
            <p:ph type="body" idx="1"/>
          </p:nvPr>
        </p:nvSpPr>
        <p:spPr>
          <a:xfrm>
            <a:off x="311000" y="1131600"/>
            <a:ext cx="8336100" cy="2965200"/>
          </a:xfrm>
          <a:prstGeom prst="rect">
            <a:avLst/>
          </a:prstGeom>
        </p:spPr>
        <p:txBody>
          <a:bodyPr spcFirstLastPara="1" wrap="square" lIns="91425" tIns="45700" rIns="91425" bIns="45700" anchor="t" anchorCtr="0">
            <a:noAutofit/>
          </a:bodyPr>
          <a:lstStyle/>
          <a:p>
            <a:pPr marL="228600" lvl="0" indent="-209550" algn="l" rtl="0">
              <a:lnSpc>
                <a:spcPct val="90000"/>
              </a:lnSpc>
              <a:spcBef>
                <a:spcPts val="0"/>
              </a:spcBef>
              <a:spcAft>
                <a:spcPts val="0"/>
              </a:spcAft>
              <a:buClr>
                <a:srgbClr val="000000"/>
              </a:buClr>
              <a:buSzPts val="2500"/>
              <a:buChar char="•"/>
            </a:pPr>
            <a:r>
              <a:rPr lang="en-GB" sz="2500">
                <a:solidFill>
                  <a:srgbClr val="000000"/>
                </a:solidFill>
              </a:rPr>
              <a:t>Introduction – challenges faced by Trust and CCG</a:t>
            </a:r>
            <a:endParaRPr sz="2500">
              <a:solidFill>
                <a:srgbClr val="000000"/>
              </a:solidFill>
            </a:endParaRPr>
          </a:p>
          <a:p>
            <a:pPr marL="228600" lvl="0" indent="-209550" algn="l" rtl="0">
              <a:lnSpc>
                <a:spcPct val="90000"/>
              </a:lnSpc>
              <a:spcBef>
                <a:spcPts val="1000"/>
              </a:spcBef>
              <a:spcAft>
                <a:spcPts val="0"/>
              </a:spcAft>
              <a:buClr>
                <a:srgbClr val="000000"/>
              </a:buClr>
              <a:buSzPts val="2500"/>
              <a:buChar char="•"/>
            </a:pPr>
            <a:r>
              <a:rPr lang="en-GB" sz="2500">
                <a:solidFill>
                  <a:srgbClr val="000000"/>
                </a:solidFill>
              </a:rPr>
              <a:t>Objectives of the pilot project</a:t>
            </a:r>
            <a:endParaRPr sz="2500">
              <a:solidFill>
                <a:srgbClr val="000000"/>
              </a:solidFill>
            </a:endParaRPr>
          </a:p>
          <a:p>
            <a:pPr marL="228600" lvl="0" indent="-209550" algn="l" rtl="0">
              <a:lnSpc>
                <a:spcPct val="90000"/>
              </a:lnSpc>
              <a:spcBef>
                <a:spcPts val="1000"/>
              </a:spcBef>
              <a:spcAft>
                <a:spcPts val="0"/>
              </a:spcAft>
              <a:buClr>
                <a:srgbClr val="000000"/>
              </a:buClr>
              <a:buSzPts val="2500"/>
              <a:buChar char="•"/>
            </a:pPr>
            <a:r>
              <a:rPr lang="en-GB" sz="2500">
                <a:solidFill>
                  <a:srgbClr val="000000"/>
                </a:solidFill>
              </a:rPr>
              <a:t>Implementation of the photohub – digital platforms used</a:t>
            </a:r>
            <a:endParaRPr sz="2500">
              <a:solidFill>
                <a:srgbClr val="000000"/>
              </a:solidFill>
            </a:endParaRPr>
          </a:p>
          <a:p>
            <a:pPr marL="228600" lvl="0" indent="-209550" algn="l" rtl="0">
              <a:lnSpc>
                <a:spcPct val="90000"/>
              </a:lnSpc>
              <a:spcBef>
                <a:spcPts val="1000"/>
              </a:spcBef>
              <a:spcAft>
                <a:spcPts val="0"/>
              </a:spcAft>
              <a:buClr>
                <a:srgbClr val="000000"/>
              </a:buClr>
              <a:buSzPts val="2500"/>
              <a:buChar char="•"/>
            </a:pPr>
            <a:r>
              <a:rPr lang="en-GB" sz="2500">
                <a:solidFill>
                  <a:srgbClr val="000000"/>
                </a:solidFill>
              </a:rPr>
              <a:t>Initial results of the pilot</a:t>
            </a:r>
            <a:endParaRPr sz="2500">
              <a:solidFill>
                <a:srgbClr val="000000"/>
              </a:solidFill>
            </a:endParaRPr>
          </a:p>
          <a:p>
            <a:pPr marL="228600" lvl="0" indent="-209550" algn="l" rtl="0">
              <a:lnSpc>
                <a:spcPct val="90000"/>
              </a:lnSpc>
              <a:spcBef>
                <a:spcPts val="1000"/>
              </a:spcBef>
              <a:spcAft>
                <a:spcPts val="0"/>
              </a:spcAft>
              <a:buClr>
                <a:srgbClr val="000000"/>
              </a:buClr>
              <a:buSzPts val="2500"/>
              <a:buChar char="•"/>
            </a:pPr>
            <a:r>
              <a:rPr lang="en-GB" sz="2500">
                <a:solidFill>
                  <a:srgbClr val="000000"/>
                </a:solidFill>
              </a:rPr>
              <a:t>Barriers overcome during implementation</a:t>
            </a:r>
            <a:endParaRPr sz="2500">
              <a:solidFill>
                <a:srgbClr val="000000"/>
              </a:solidFill>
            </a:endParaRPr>
          </a:p>
          <a:p>
            <a:pPr marL="228600" lvl="0" indent="-228600" algn="l" rtl="0">
              <a:lnSpc>
                <a:spcPct val="90000"/>
              </a:lnSpc>
              <a:spcBef>
                <a:spcPts val="1000"/>
              </a:spcBef>
              <a:spcAft>
                <a:spcPts val="0"/>
              </a:spcAft>
              <a:buClr>
                <a:srgbClr val="000000"/>
              </a:buClr>
              <a:buSzPts val="2800"/>
              <a:buChar char="•"/>
            </a:pPr>
            <a:r>
              <a:rPr lang="en-GB" sz="2500">
                <a:solidFill>
                  <a:srgbClr val="000000"/>
                </a:solidFill>
              </a:rPr>
              <a:t>Summary with future developments for sustainability of service</a:t>
            </a:r>
            <a:endParaRPr sz="2800">
              <a:solidFill>
                <a:srgbClr val="000000"/>
              </a:solidFill>
              <a:latin typeface="Calibri"/>
              <a:ea typeface="Calibri"/>
              <a:cs typeface="Calibri"/>
              <a:sym typeface="Calibri"/>
            </a:endParaRPr>
          </a:p>
          <a:p>
            <a:pPr marL="0" lvl="0" indent="0" algn="l" rtl="0">
              <a:spcBef>
                <a:spcPts val="0"/>
              </a:spcBef>
              <a:spcAft>
                <a:spcPts val="0"/>
              </a:spcAft>
              <a:buNone/>
            </a:pPr>
            <a:endParaRPr/>
          </a:p>
        </p:txBody>
      </p:sp>
      <p:pic>
        <p:nvPicPr>
          <p:cNvPr id="587" name="Google Shape;587;p70"/>
          <p:cNvPicPr preferRelativeResize="0"/>
          <p:nvPr/>
        </p:nvPicPr>
        <p:blipFill rotWithShape="1">
          <a:blip r:embed="rId3">
            <a:alphaModFix/>
          </a:blip>
          <a:srcRect/>
          <a:stretch/>
        </p:blipFill>
        <p:spPr>
          <a:xfrm>
            <a:off x="6694492" y="3981813"/>
            <a:ext cx="2125664" cy="1088018"/>
          </a:xfrm>
          <a:prstGeom prst="rect">
            <a:avLst/>
          </a:prstGeom>
          <a:noFill/>
          <a:ln>
            <a:noFill/>
          </a:ln>
        </p:spPr>
      </p:pic>
      <p:pic>
        <p:nvPicPr>
          <p:cNvPr id="588" name="Google Shape;588;p70" descr="NICS logo-01"/>
          <p:cNvPicPr preferRelativeResize="0"/>
          <p:nvPr/>
        </p:nvPicPr>
        <p:blipFill rotWithShape="1">
          <a:blip r:embed="rId4">
            <a:alphaModFix/>
          </a:blip>
          <a:srcRect/>
          <a:stretch/>
        </p:blipFill>
        <p:spPr>
          <a:xfrm>
            <a:off x="5743350" y="4232694"/>
            <a:ext cx="842084" cy="763088"/>
          </a:xfrm>
          <a:prstGeom prst="rect">
            <a:avLst/>
          </a:prstGeom>
          <a:noFill/>
          <a:ln>
            <a:noFill/>
          </a:ln>
        </p:spPr>
      </p:pic>
      <p:pic>
        <p:nvPicPr>
          <p:cNvPr id="589" name="Google Shape;589;p70" descr="logo_cl"/>
          <p:cNvPicPr preferRelativeResize="0"/>
          <p:nvPr/>
        </p:nvPicPr>
        <p:blipFill rotWithShape="1">
          <a:blip r:embed="rId5">
            <a:alphaModFix/>
          </a:blip>
          <a:srcRect/>
          <a:stretch/>
        </p:blipFill>
        <p:spPr>
          <a:xfrm>
            <a:off x="1999817" y="4477817"/>
            <a:ext cx="3325400" cy="5090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1"/>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Introduction</a:t>
            </a:r>
            <a:endParaRPr/>
          </a:p>
        </p:txBody>
      </p:sp>
      <p:pic>
        <p:nvPicPr>
          <p:cNvPr id="595" name="Google Shape;595;p71"/>
          <p:cNvPicPr preferRelativeResize="0"/>
          <p:nvPr/>
        </p:nvPicPr>
        <p:blipFill rotWithShape="1">
          <a:blip r:embed="rId3">
            <a:alphaModFix/>
          </a:blip>
          <a:srcRect/>
          <a:stretch/>
        </p:blipFill>
        <p:spPr>
          <a:xfrm>
            <a:off x="6694492" y="3981813"/>
            <a:ext cx="2125664" cy="1088018"/>
          </a:xfrm>
          <a:prstGeom prst="rect">
            <a:avLst/>
          </a:prstGeom>
          <a:noFill/>
          <a:ln>
            <a:noFill/>
          </a:ln>
        </p:spPr>
      </p:pic>
      <p:pic>
        <p:nvPicPr>
          <p:cNvPr id="596" name="Google Shape;596;p71" descr="NICS logo-01"/>
          <p:cNvPicPr preferRelativeResize="0"/>
          <p:nvPr/>
        </p:nvPicPr>
        <p:blipFill rotWithShape="1">
          <a:blip r:embed="rId4">
            <a:alphaModFix/>
          </a:blip>
          <a:srcRect/>
          <a:stretch/>
        </p:blipFill>
        <p:spPr>
          <a:xfrm>
            <a:off x="5743350" y="4232694"/>
            <a:ext cx="842084" cy="763088"/>
          </a:xfrm>
          <a:prstGeom prst="rect">
            <a:avLst/>
          </a:prstGeom>
          <a:noFill/>
          <a:ln>
            <a:noFill/>
          </a:ln>
        </p:spPr>
      </p:pic>
      <p:pic>
        <p:nvPicPr>
          <p:cNvPr id="597" name="Google Shape;597;p71" descr="logo_cl"/>
          <p:cNvPicPr preferRelativeResize="0"/>
          <p:nvPr/>
        </p:nvPicPr>
        <p:blipFill rotWithShape="1">
          <a:blip r:embed="rId5">
            <a:alphaModFix/>
          </a:blip>
          <a:srcRect/>
          <a:stretch/>
        </p:blipFill>
        <p:spPr>
          <a:xfrm>
            <a:off x="1999817" y="4477817"/>
            <a:ext cx="3325400" cy="509079"/>
          </a:xfrm>
          <a:prstGeom prst="rect">
            <a:avLst/>
          </a:prstGeom>
          <a:noFill/>
          <a:ln>
            <a:noFill/>
          </a:ln>
        </p:spPr>
      </p:pic>
      <p:sp>
        <p:nvSpPr>
          <p:cNvPr id="598" name="Google Shape;598;p71"/>
          <p:cNvSpPr txBox="1"/>
          <p:nvPr/>
        </p:nvSpPr>
        <p:spPr>
          <a:xfrm>
            <a:off x="323850" y="1032900"/>
            <a:ext cx="8309400" cy="4351200"/>
          </a:xfrm>
          <a:prstGeom prst="rect">
            <a:avLst/>
          </a:prstGeom>
          <a:noFill/>
          <a:ln>
            <a:noFill/>
          </a:ln>
        </p:spPr>
        <p:txBody>
          <a:bodyPr spcFirstLastPara="1" wrap="square" lIns="91425" tIns="45700" rIns="91425" bIns="45700" anchor="t" anchorCtr="0">
            <a:normAutofit/>
          </a:bodyPr>
          <a:lstStyle/>
          <a:p>
            <a:pPr marL="228600" lvl="0" indent="-196850" algn="l" rtl="0">
              <a:lnSpc>
                <a:spcPct val="90000"/>
              </a:lnSpc>
              <a:spcBef>
                <a:spcPts val="0"/>
              </a:spcBef>
              <a:spcAft>
                <a:spcPts val="0"/>
              </a:spcAft>
              <a:buClr>
                <a:srgbClr val="000000"/>
              </a:buClr>
              <a:buSzPts val="2300"/>
              <a:buChar char="•"/>
            </a:pPr>
            <a:r>
              <a:rPr lang="en-GB" sz="2300">
                <a:solidFill>
                  <a:srgbClr val="000000"/>
                </a:solidFill>
              </a:rPr>
              <a:t>Ashford &amp; St Peter’s NHS Trust</a:t>
            </a:r>
            <a:endParaRPr sz="2300">
              <a:solidFill>
                <a:srgbClr val="000000"/>
              </a:solidFill>
            </a:endParaRPr>
          </a:p>
          <a:p>
            <a:pPr marL="685800" lvl="1" indent="-196850" algn="l" rtl="0">
              <a:lnSpc>
                <a:spcPct val="90000"/>
              </a:lnSpc>
              <a:spcBef>
                <a:spcPts val="500"/>
              </a:spcBef>
              <a:spcAft>
                <a:spcPts val="0"/>
              </a:spcAft>
              <a:buClr>
                <a:srgbClr val="000000"/>
              </a:buClr>
              <a:buSzPts val="1900"/>
              <a:buChar char="•"/>
            </a:pPr>
            <a:r>
              <a:rPr lang="en-GB" sz="1900">
                <a:solidFill>
                  <a:srgbClr val="000000"/>
                </a:solidFill>
              </a:rPr>
              <a:t>North West Surrey 361,265</a:t>
            </a:r>
            <a:endParaRPr sz="1900">
              <a:solidFill>
                <a:srgbClr val="000000"/>
              </a:solidFill>
            </a:endParaRPr>
          </a:p>
          <a:p>
            <a:pPr marL="685800" lvl="1" indent="-196850" algn="l" rtl="0">
              <a:lnSpc>
                <a:spcPct val="90000"/>
              </a:lnSpc>
              <a:spcBef>
                <a:spcPts val="500"/>
              </a:spcBef>
              <a:spcAft>
                <a:spcPts val="0"/>
              </a:spcAft>
              <a:buClr>
                <a:srgbClr val="000000"/>
              </a:buClr>
              <a:buSzPts val="1900"/>
              <a:buChar char="•"/>
            </a:pPr>
            <a:r>
              <a:rPr lang="en-GB" sz="1900">
                <a:solidFill>
                  <a:srgbClr val="000000"/>
                </a:solidFill>
              </a:rPr>
              <a:t>Since 2018, includes Guildford &amp; Waverley 231,250 (managed by ASPH, run by a separate dermatology department)</a:t>
            </a:r>
            <a:endParaRPr sz="1900">
              <a:solidFill>
                <a:srgbClr val="000000"/>
              </a:solidFill>
            </a:endParaRPr>
          </a:p>
          <a:p>
            <a:pPr marL="228600" lvl="0" indent="-196850" algn="l" rtl="0">
              <a:lnSpc>
                <a:spcPct val="90000"/>
              </a:lnSpc>
              <a:spcBef>
                <a:spcPts val="1000"/>
              </a:spcBef>
              <a:spcAft>
                <a:spcPts val="0"/>
              </a:spcAft>
              <a:buClr>
                <a:srgbClr val="000000"/>
              </a:buClr>
              <a:buSzPts val="2300"/>
              <a:buChar char="•"/>
            </a:pPr>
            <a:r>
              <a:rPr lang="en-GB" sz="2300">
                <a:solidFill>
                  <a:srgbClr val="000000"/>
                </a:solidFill>
              </a:rPr>
              <a:t>Yearly increase in Two-week Rule (TWR) referrals for skin cance</a:t>
            </a:r>
            <a:r>
              <a:rPr lang="en-GB" sz="2300"/>
              <a:t>r</a:t>
            </a:r>
            <a:endParaRPr sz="2300">
              <a:solidFill>
                <a:srgbClr val="000000"/>
              </a:solidFill>
            </a:endParaRPr>
          </a:p>
          <a:p>
            <a:pPr marL="228600" lvl="0" indent="-196850" algn="l" rtl="0">
              <a:lnSpc>
                <a:spcPct val="90000"/>
              </a:lnSpc>
              <a:spcBef>
                <a:spcPts val="1000"/>
              </a:spcBef>
              <a:spcAft>
                <a:spcPts val="0"/>
              </a:spcAft>
              <a:buClr>
                <a:srgbClr val="000000"/>
              </a:buClr>
              <a:buSzPts val="2300"/>
              <a:buChar char="•"/>
            </a:pPr>
            <a:r>
              <a:rPr lang="en-GB" sz="2300">
                <a:solidFill>
                  <a:srgbClr val="000000"/>
                </a:solidFill>
              </a:rPr>
              <a:t>104 TWR referrals per week</a:t>
            </a:r>
            <a:endParaRPr sz="2300">
              <a:solidFill>
                <a:srgbClr val="000000"/>
              </a:solidFill>
            </a:endParaRPr>
          </a:p>
          <a:p>
            <a:pPr marL="228600" lvl="0" indent="-196850" algn="l" rtl="0">
              <a:lnSpc>
                <a:spcPct val="90000"/>
              </a:lnSpc>
              <a:spcBef>
                <a:spcPts val="1000"/>
              </a:spcBef>
              <a:spcAft>
                <a:spcPts val="0"/>
              </a:spcAft>
              <a:buClr>
                <a:srgbClr val="000000"/>
              </a:buClr>
              <a:buSzPts val="2300"/>
              <a:buChar char="•"/>
            </a:pPr>
            <a:r>
              <a:rPr lang="en-GB" sz="2300">
                <a:solidFill>
                  <a:srgbClr val="000000"/>
                </a:solidFill>
              </a:rPr>
              <a:t>16% increase in referrals from 2019-2020 to 2021-2022</a:t>
            </a:r>
            <a:endParaRPr sz="2300">
              <a:solidFill>
                <a:srgbClr val="000000"/>
              </a:solidFill>
            </a:endParaRPr>
          </a:p>
          <a:p>
            <a:pPr marL="228600" lvl="0" indent="-196850" algn="l" rtl="0">
              <a:lnSpc>
                <a:spcPct val="90000"/>
              </a:lnSpc>
              <a:spcBef>
                <a:spcPts val="1000"/>
              </a:spcBef>
              <a:spcAft>
                <a:spcPts val="0"/>
              </a:spcAft>
              <a:buClr>
                <a:srgbClr val="000000"/>
              </a:buClr>
              <a:buSzPts val="2300"/>
              <a:buChar char="•"/>
            </a:pPr>
            <a:r>
              <a:rPr lang="en-GB" sz="2300">
                <a:solidFill>
                  <a:srgbClr val="000000"/>
                </a:solidFill>
              </a:rPr>
              <a:t>No significant change in number of substantive staff up to 2021</a:t>
            </a:r>
            <a:endParaRPr sz="2300">
              <a:solidFill>
                <a:srgbClr val="000000"/>
              </a:solidFill>
            </a:endParaRPr>
          </a:p>
          <a:p>
            <a:pPr marL="685800" lvl="1" indent="-76200" algn="l" rtl="0">
              <a:lnSpc>
                <a:spcPct val="90000"/>
              </a:lnSpc>
              <a:spcBef>
                <a:spcPts val="500"/>
              </a:spcBef>
              <a:spcAft>
                <a:spcPts val="0"/>
              </a:spcAft>
              <a:buNone/>
            </a:pPr>
            <a:endParaRPr sz="240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2"/>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TWR referrals over the years</a:t>
            </a:r>
            <a:endParaRPr/>
          </a:p>
        </p:txBody>
      </p:sp>
      <p:pic>
        <p:nvPicPr>
          <p:cNvPr id="604" name="Google Shape;604;p72"/>
          <p:cNvPicPr preferRelativeResize="0"/>
          <p:nvPr/>
        </p:nvPicPr>
        <p:blipFill rotWithShape="1">
          <a:blip r:embed="rId3">
            <a:alphaModFix/>
          </a:blip>
          <a:srcRect/>
          <a:stretch/>
        </p:blipFill>
        <p:spPr>
          <a:xfrm>
            <a:off x="6694492" y="3981813"/>
            <a:ext cx="2125664" cy="1088018"/>
          </a:xfrm>
          <a:prstGeom prst="rect">
            <a:avLst/>
          </a:prstGeom>
          <a:noFill/>
          <a:ln>
            <a:noFill/>
          </a:ln>
        </p:spPr>
      </p:pic>
      <p:pic>
        <p:nvPicPr>
          <p:cNvPr id="605" name="Google Shape;605;p72" descr="NICS logo-01"/>
          <p:cNvPicPr preferRelativeResize="0"/>
          <p:nvPr/>
        </p:nvPicPr>
        <p:blipFill rotWithShape="1">
          <a:blip r:embed="rId4">
            <a:alphaModFix/>
          </a:blip>
          <a:srcRect/>
          <a:stretch/>
        </p:blipFill>
        <p:spPr>
          <a:xfrm>
            <a:off x="5743350" y="4232694"/>
            <a:ext cx="842084" cy="763088"/>
          </a:xfrm>
          <a:prstGeom prst="rect">
            <a:avLst/>
          </a:prstGeom>
          <a:noFill/>
          <a:ln>
            <a:noFill/>
          </a:ln>
        </p:spPr>
      </p:pic>
      <p:pic>
        <p:nvPicPr>
          <p:cNvPr id="606" name="Google Shape;606;p72" descr="logo_cl"/>
          <p:cNvPicPr preferRelativeResize="0"/>
          <p:nvPr/>
        </p:nvPicPr>
        <p:blipFill rotWithShape="1">
          <a:blip r:embed="rId5">
            <a:alphaModFix/>
          </a:blip>
          <a:srcRect/>
          <a:stretch/>
        </p:blipFill>
        <p:spPr>
          <a:xfrm>
            <a:off x="1999817" y="4477817"/>
            <a:ext cx="3325400" cy="509079"/>
          </a:xfrm>
          <a:prstGeom prst="rect">
            <a:avLst/>
          </a:prstGeom>
          <a:noFill/>
          <a:ln>
            <a:noFill/>
          </a:ln>
        </p:spPr>
      </p:pic>
      <p:pic>
        <p:nvPicPr>
          <p:cNvPr id="607" name="Google Shape;607;p72" descr="Table, calendar&#10;&#10;Description automatically generated"/>
          <p:cNvPicPr preferRelativeResize="0"/>
          <p:nvPr/>
        </p:nvPicPr>
        <p:blipFill rotWithShape="1">
          <a:blip r:embed="rId6">
            <a:alphaModFix/>
          </a:blip>
          <a:srcRect l="-69" t="-157" r="59065" b="75910"/>
          <a:stretch/>
        </p:blipFill>
        <p:spPr>
          <a:xfrm>
            <a:off x="66824" y="1620200"/>
            <a:ext cx="5024400" cy="1029600"/>
          </a:xfrm>
          <a:prstGeom prst="rect">
            <a:avLst/>
          </a:prstGeom>
          <a:noFill/>
          <a:ln>
            <a:noFill/>
          </a:ln>
        </p:spPr>
      </p:pic>
      <p:pic>
        <p:nvPicPr>
          <p:cNvPr id="608" name="Google Shape;608;p72"/>
          <p:cNvPicPr preferRelativeResize="0"/>
          <p:nvPr/>
        </p:nvPicPr>
        <p:blipFill rotWithShape="1">
          <a:blip r:embed="rId7">
            <a:alphaModFix/>
          </a:blip>
          <a:srcRect l="70505" r="372" b="75312"/>
          <a:stretch/>
        </p:blipFill>
        <p:spPr>
          <a:xfrm>
            <a:off x="5265826" y="1620200"/>
            <a:ext cx="3759822" cy="1029678"/>
          </a:xfrm>
          <a:prstGeom prst="rect">
            <a:avLst/>
          </a:prstGeom>
          <a:noFill/>
          <a:ln>
            <a:noFill/>
          </a:ln>
        </p:spPr>
      </p:pic>
      <p:pic>
        <p:nvPicPr>
          <p:cNvPr id="609" name="Google Shape;609;p72" descr="Table, calendar&#10;&#10;Description automatically generated"/>
          <p:cNvPicPr preferRelativeResize="0"/>
          <p:nvPr/>
        </p:nvPicPr>
        <p:blipFill rotWithShape="1">
          <a:blip r:embed="rId6">
            <a:alphaModFix/>
          </a:blip>
          <a:srcRect t="76784" r="58996" b="18223"/>
          <a:stretch/>
        </p:blipFill>
        <p:spPr>
          <a:xfrm>
            <a:off x="79533" y="2668765"/>
            <a:ext cx="5024423" cy="211986"/>
          </a:xfrm>
          <a:prstGeom prst="rect">
            <a:avLst/>
          </a:prstGeom>
          <a:noFill/>
          <a:ln>
            <a:noFill/>
          </a:ln>
        </p:spPr>
      </p:pic>
      <p:sp>
        <p:nvSpPr>
          <p:cNvPr id="610" name="Google Shape;610;p72"/>
          <p:cNvSpPr/>
          <p:nvPr/>
        </p:nvSpPr>
        <p:spPr>
          <a:xfrm>
            <a:off x="1710273" y="2621862"/>
            <a:ext cx="575700" cy="291300"/>
          </a:xfrm>
          <a:prstGeom prst="ellipse">
            <a:avLst/>
          </a:prstGeom>
          <a:no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611" name="Google Shape;611;p72"/>
          <p:cNvSpPr/>
          <p:nvPr/>
        </p:nvSpPr>
        <p:spPr>
          <a:xfrm>
            <a:off x="4596525" y="2629243"/>
            <a:ext cx="575700" cy="291300"/>
          </a:xfrm>
          <a:prstGeom prst="ellipse">
            <a:avLst/>
          </a:prstGeom>
          <a:no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pic>
        <p:nvPicPr>
          <p:cNvPr id="612" name="Google Shape;612;p72"/>
          <p:cNvPicPr preferRelativeResize="0"/>
          <p:nvPr/>
        </p:nvPicPr>
        <p:blipFill rotWithShape="1">
          <a:blip r:embed="rId7">
            <a:alphaModFix/>
          </a:blip>
          <a:srcRect l="70504" t="91184" b="1504"/>
          <a:stretch/>
        </p:blipFill>
        <p:spPr>
          <a:xfrm>
            <a:off x="5265826" y="2649880"/>
            <a:ext cx="3759822" cy="234993"/>
          </a:xfrm>
          <a:prstGeom prst="rect">
            <a:avLst/>
          </a:prstGeom>
          <a:noFill/>
          <a:ln>
            <a:noFill/>
          </a:ln>
        </p:spPr>
      </p:pic>
      <p:sp>
        <p:nvSpPr>
          <p:cNvPr id="613" name="Google Shape;613;p72"/>
          <p:cNvSpPr/>
          <p:nvPr/>
        </p:nvSpPr>
        <p:spPr>
          <a:xfrm>
            <a:off x="5484047" y="2604156"/>
            <a:ext cx="575700" cy="291300"/>
          </a:xfrm>
          <a:prstGeom prst="ellipse">
            <a:avLst/>
          </a:prstGeom>
          <a:no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614" name="Google Shape;614;p72"/>
          <p:cNvSpPr/>
          <p:nvPr/>
        </p:nvSpPr>
        <p:spPr>
          <a:xfrm>
            <a:off x="8449993" y="2629243"/>
            <a:ext cx="575700" cy="291300"/>
          </a:xfrm>
          <a:prstGeom prst="ellipse">
            <a:avLst/>
          </a:prstGeom>
          <a:no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615" name="Google Shape;615;p72"/>
          <p:cNvSpPr txBox="1"/>
          <p:nvPr/>
        </p:nvSpPr>
        <p:spPr>
          <a:xfrm>
            <a:off x="79525" y="3057050"/>
            <a:ext cx="89460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a:solidFill>
                  <a:schemeClr val="dk1"/>
                </a:solidFill>
              </a:rPr>
              <a:t>Summary: TWR numbers have over doubled in 4 years without a significant increase in substantive staffing levels.</a:t>
            </a:r>
            <a:endParaRPr sz="1500">
              <a:solidFill>
                <a:schemeClr val="dk1"/>
              </a:solidFill>
            </a:endParaRPr>
          </a:p>
          <a:p>
            <a:pPr marL="0" lvl="0" indent="0" algn="l" rtl="0">
              <a:spcBef>
                <a:spcPts val="0"/>
              </a:spcBef>
              <a:spcAft>
                <a:spcPts val="0"/>
              </a:spcAft>
              <a:buNone/>
            </a:pPr>
            <a:r>
              <a:rPr lang="en-GB" sz="1500" b="1">
                <a:solidFill>
                  <a:schemeClr val="dk1"/>
                </a:solidFill>
              </a:rPr>
              <a:t> </a:t>
            </a:r>
            <a:endParaRPr sz="1500">
              <a:solidFill>
                <a:schemeClr val="dk1"/>
              </a:solidFill>
            </a:endParaRPr>
          </a:p>
          <a:p>
            <a:pPr marL="0" lvl="0" indent="0" algn="l" rtl="0">
              <a:spcBef>
                <a:spcPts val="0"/>
              </a:spcBef>
              <a:spcAft>
                <a:spcPts val="0"/>
              </a:spcAft>
              <a:buNone/>
            </a:pPr>
            <a:r>
              <a:rPr lang="en-GB" sz="1500" b="1">
                <a:solidFill>
                  <a:schemeClr val="dk1"/>
                </a:solidFill>
              </a:rPr>
              <a:t>Quality of referrals has remained the same with similar conversion rates to national levels.</a:t>
            </a:r>
            <a:r>
              <a:rPr lang="en-GB" sz="1700" b="1">
                <a:solidFill>
                  <a:schemeClr val="dk1"/>
                </a:solidFill>
                <a:latin typeface="Calibri"/>
                <a:ea typeface="Calibri"/>
                <a:cs typeface="Calibri"/>
                <a:sym typeface="Calibri"/>
              </a:rPr>
              <a:t> </a:t>
            </a:r>
            <a:endParaRPr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3"/>
          <p:cNvSpPr txBox="1">
            <a:spLocks noGrp="1"/>
          </p:cNvSpPr>
          <p:nvPr>
            <p:ph type="ctrTitle"/>
          </p:nvPr>
        </p:nvSpPr>
        <p:spPr>
          <a:xfrm>
            <a:off x="562133" y="33070"/>
            <a:ext cx="7025400" cy="891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F5496"/>
              </a:buClr>
              <a:buSzPts val="2970"/>
              <a:buFont typeface="Calibri"/>
              <a:buNone/>
            </a:pPr>
            <a:r>
              <a:rPr lang="en-GB" sz="2770" b="1">
                <a:solidFill>
                  <a:schemeClr val="lt1"/>
                </a:solidFill>
              </a:rPr>
              <a:t>Dermatology TWR photohub pathway</a:t>
            </a:r>
            <a:endParaRPr sz="2770">
              <a:solidFill>
                <a:schemeClr val="lt1"/>
              </a:solidFill>
            </a:endParaRPr>
          </a:p>
        </p:txBody>
      </p:sp>
      <p:sp>
        <p:nvSpPr>
          <p:cNvPr id="621" name="Google Shape;621;p73"/>
          <p:cNvSpPr txBox="1"/>
          <p:nvPr/>
        </p:nvSpPr>
        <p:spPr>
          <a:xfrm>
            <a:off x="525083" y="1305276"/>
            <a:ext cx="7886700" cy="31953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5D6563"/>
              </a:buClr>
              <a:buSzPts val="1800"/>
              <a:buFont typeface="Arial"/>
              <a:buNone/>
            </a:pPr>
            <a:endParaRPr sz="1800" b="0" i="0" u="none" strike="noStrike" cap="none">
              <a:solidFill>
                <a:srgbClr val="5D6563"/>
              </a:solidFill>
              <a:latin typeface="Calibri"/>
              <a:ea typeface="Calibri"/>
              <a:cs typeface="Calibri"/>
              <a:sym typeface="Calibri"/>
            </a:endParaRPr>
          </a:p>
        </p:txBody>
      </p:sp>
      <p:sp>
        <p:nvSpPr>
          <p:cNvPr id="622" name="Google Shape;622;p73"/>
          <p:cNvSpPr txBox="1"/>
          <p:nvPr/>
        </p:nvSpPr>
        <p:spPr>
          <a:xfrm>
            <a:off x="2952648" y="833081"/>
            <a:ext cx="1979700" cy="238500"/>
          </a:xfrm>
          <a:prstGeom prst="rect">
            <a:avLst/>
          </a:prstGeom>
          <a:solidFill>
            <a:srgbClr val="92D050"/>
          </a:solidFill>
          <a:ln w="9525" cap="flat" cmpd="sng">
            <a:solidFill>
              <a:schemeClr val="accent4"/>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i="0" u="none" strike="noStrike" cap="none">
                <a:solidFill>
                  <a:schemeClr val="dk1"/>
                </a:solidFill>
              </a:rPr>
              <a:t>GP</a:t>
            </a:r>
            <a:endParaRPr sz="1100"/>
          </a:p>
        </p:txBody>
      </p:sp>
      <p:sp>
        <p:nvSpPr>
          <p:cNvPr id="623" name="Google Shape;623;p73"/>
          <p:cNvSpPr txBox="1"/>
          <p:nvPr/>
        </p:nvSpPr>
        <p:spPr>
          <a:xfrm>
            <a:off x="4004377" y="1383735"/>
            <a:ext cx="1979700" cy="238500"/>
          </a:xfrm>
          <a:prstGeom prst="rect">
            <a:avLst/>
          </a:prstGeom>
          <a:solidFill>
            <a:srgbClr val="92D050"/>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i="0" u="none" strike="noStrike" cap="none">
                <a:solidFill>
                  <a:schemeClr val="dk1"/>
                </a:solidFill>
              </a:rPr>
              <a:t>Patient to Photo Hub</a:t>
            </a:r>
            <a:endParaRPr sz="1100"/>
          </a:p>
        </p:txBody>
      </p:sp>
      <p:cxnSp>
        <p:nvCxnSpPr>
          <p:cNvPr id="624" name="Google Shape;624;p73"/>
          <p:cNvCxnSpPr/>
          <p:nvPr/>
        </p:nvCxnSpPr>
        <p:spPr>
          <a:xfrm>
            <a:off x="0" y="4818597"/>
            <a:ext cx="0" cy="0"/>
          </a:xfrm>
          <a:prstGeom prst="straightConnector1">
            <a:avLst/>
          </a:prstGeom>
          <a:noFill/>
          <a:ln w="9525" cap="flat" cmpd="sng">
            <a:solidFill>
              <a:schemeClr val="accent1"/>
            </a:solidFill>
            <a:prstDash val="solid"/>
            <a:miter lim="800000"/>
            <a:headEnd type="none" w="sm" len="sm"/>
            <a:tailEnd type="none" w="sm" len="sm"/>
          </a:ln>
        </p:spPr>
      </p:cxnSp>
      <p:cxnSp>
        <p:nvCxnSpPr>
          <p:cNvPr id="625" name="Google Shape;625;p73"/>
          <p:cNvCxnSpPr>
            <a:stCxn id="622" idx="2"/>
            <a:endCxn id="623" idx="0"/>
          </p:cNvCxnSpPr>
          <p:nvPr/>
        </p:nvCxnSpPr>
        <p:spPr>
          <a:xfrm>
            <a:off x="3942498" y="1071581"/>
            <a:ext cx="1051800" cy="312300"/>
          </a:xfrm>
          <a:prstGeom prst="straightConnector1">
            <a:avLst/>
          </a:prstGeom>
          <a:noFill/>
          <a:ln w="28575" cap="flat" cmpd="sng">
            <a:solidFill>
              <a:srgbClr val="002060"/>
            </a:solidFill>
            <a:prstDash val="solid"/>
            <a:miter lim="800000"/>
            <a:headEnd type="none" w="sm" len="sm"/>
            <a:tailEnd type="stealth" w="med" len="med"/>
          </a:ln>
        </p:spPr>
      </p:cxnSp>
      <p:cxnSp>
        <p:nvCxnSpPr>
          <p:cNvPr id="626" name="Google Shape;626;p73"/>
          <p:cNvCxnSpPr/>
          <p:nvPr/>
        </p:nvCxnSpPr>
        <p:spPr>
          <a:xfrm>
            <a:off x="2290265" y="4348925"/>
            <a:ext cx="900" cy="324000"/>
          </a:xfrm>
          <a:prstGeom prst="straightConnector1">
            <a:avLst/>
          </a:prstGeom>
          <a:noFill/>
          <a:ln w="28575" cap="flat" cmpd="sng">
            <a:solidFill>
              <a:srgbClr val="002060"/>
            </a:solidFill>
            <a:prstDash val="solid"/>
            <a:miter lim="800000"/>
            <a:headEnd type="none" w="sm" len="sm"/>
            <a:tailEnd type="stealth" w="med" len="med"/>
          </a:ln>
        </p:spPr>
      </p:cxnSp>
      <p:cxnSp>
        <p:nvCxnSpPr>
          <p:cNvPr id="627" name="Google Shape;627;p73"/>
          <p:cNvCxnSpPr/>
          <p:nvPr/>
        </p:nvCxnSpPr>
        <p:spPr>
          <a:xfrm>
            <a:off x="4995732" y="3303318"/>
            <a:ext cx="6900" cy="272700"/>
          </a:xfrm>
          <a:prstGeom prst="straightConnector1">
            <a:avLst/>
          </a:prstGeom>
          <a:noFill/>
          <a:ln w="28575" cap="flat" cmpd="sng">
            <a:solidFill>
              <a:srgbClr val="002060"/>
            </a:solidFill>
            <a:prstDash val="solid"/>
            <a:miter lim="800000"/>
            <a:headEnd type="none" w="sm" len="sm"/>
            <a:tailEnd type="stealth" w="med" len="med"/>
          </a:ln>
        </p:spPr>
      </p:cxnSp>
      <p:sp>
        <p:nvSpPr>
          <p:cNvPr id="628" name="Google Shape;628;p73"/>
          <p:cNvSpPr txBox="1"/>
          <p:nvPr/>
        </p:nvSpPr>
        <p:spPr>
          <a:xfrm>
            <a:off x="2407486" y="3858359"/>
            <a:ext cx="844800" cy="2385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i="0" u="none" strike="noStrike" cap="none">
                <a:solidFill>
                  <a:schemeClr val="dk1"/>
                </a:solidFill>
              </a:rPr>
              <a:t>Non-TWR </a:t>
            </a:r>
            <a:endParaRPr sz="1100"/>
          </a:p>
        </p:txBody>
      </p:sp>
      <p:sp>
        <p:nvSpPr>
          <p:cNvPr id="629" name="Google Shape;629;p73"/>
          <p:cNvSpPr txBox="1"/>
          <p:nvPr/>
        </p:nvSpPr>
        <p:spPr>
          <a:xfrm>
            <a:off x="1403395" y="4682789"/>
            <a:ext cx="1773600" cy="4080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i="0" u="none" strike="noStrike" cap="none">
                <a:solidFill>
                  <a:schemeClr val="dk1"/>
                </a:solidFill>
              </a:rPr>
              <a:t>Book routine skin lesion clinic</a:t>
            </a:r>
            <a:endParaRPr sz="1100"/>
          </a:p>
        </p:txBody>
      </p:sp>
      <p:cxnSp>
        <p:nvCxnSpPr>
          <p:cNvPr id="630" name="Google Shape;630;p73"/>
          <p:cNvCxnSpPr>
            <a:endCxn id="631" idx="0"/>
          </p:cNvCxnSpPr>
          <p:nvPr/>
        </p:nvCxnSpPr>
        <p:spPr>
          <a:xfrm>
            <a:off x="4933475" y="2765625"/>
            <a:ext cx="0" cy="306600"/>
          </a:xfrm>
          <a:prstGeom prst="straightConnector1">
            <a:avLst/>
          </a:prstGeom>
          <a:noFill/>
          <a:ln w="28575" cap="flat" cmpd="sng">
            <a:solidFill>
              <a:srgbClr val="002060"/>
            </a:solidFill>
            <a:prstDash val="solid"/>
            <a:miter lim="800000"/>
            <a:headEnd type="none" w="sm" len="sm"/>
            <a:tailEnd type="stealth" w="med" len="med"/>
          </a:ln>
        </p:spPr>
      </p:cxnSp>
      <p:cxnSp>
        <p:nvCxnSpPr>
          <p:cNvPr id="632" name="Google Shape;632;p73"/>
          <p:cNvCxnSpPr/>
          <p:nvPr/>
        </p:nvCxnSpPr>
        <p:spPr>
          <a:xfrm rot="10800000" flipH="1">
            <a:off x="2820274" y="3576219"/>
            <a:ext cx="5694300" cy="11400"/>
          </a:xfrm>
          <a:prstGeom prst="straightConnector1">
            <a:avLst/>
          </a:prstGeom>
          <a:noFill/>
          <a:ln w="28575" cap="flat" cmpd="sng">
            <a:solidFill>
              <a:srgbClr val="002060"/>
            </a:solidFill>
            <a:prstDash val="solid"/>
            <a:miter lim="800000"/>
            <a:headEnd type="none" w="sm" len="sm"/>
            <a:tailEnd type="none" w="sm" len="sm"/>
          </a:ln>
        </p:spPr>
      </p:cxnSp>
      <p:cxnSp>
        <p:nvCxnSpPr>
          <p:cNvPr id="633" name="Google Shape;633;p73"/>
          <p:cNvCxnSpPr>
            <a:endCxn id="628" idx="0"/>
          </p:cNvCxnSpPr>
          <p:nvPr/>
        </p:nvCxnSpPr>
        <p:spPr>
          <a:xfrm>
            <a:off x="2829886" y="3587159"/>
            <a:ext cx="0" cy="271200"/>
          </a:xfrm>
          <a:prstGeom prst="straightConnector1">
            <a:avLst/>
          </a:prstGeom>
          <a:noFill/>
          <a:ln w="28575" cap="flat" cmpd="sng">
            <a:solidFill>
              <a:srgbClr val="002060"/>
            </a:solidFill>
            <a:prstDash val="solid"/>
            <a:miter lim="800000"/>
            <a:headEnd type="none" w="sm" len="sm"/>
            <a:tailEnd type="stealth" w="med" len="med"/>
          </a:ln>
        </p:spPr>
      </p:cxnSp>
      <p:cxnSp>
        <p:nvCxnSpPr>
          <p:cNvPr id="634" name="Google Shape;634;p73"/>
          <p:cNvCxnSpPr/>
          <p:nvPr/>
        </p:nvCxnSpPr>
        <p:spPr>
          <a:xfrm>
            <a:off x="7271537" y="3576068"/>
            <a:ext cx="0" cy="242100"/>
          </a:xfrm>
          <a:prstGeom prst="straightConnector1">
            <a:avLst/>
          </a:prstGeom>
          <a:noFill/>
          <a:ln w="28575" cap="flat" cmpd="sng">
            <a:solidFill>
              <a:srgbClr val="002060"/>
            </a:solidFill>
            <a:prstDash val="solid"/>
            <a:miter lim="800000"/>
            <a:headEnd type="none" w="sm" len="sm"/>
            <a:tailEnd type="stealth" w="med" len="med"/>
          </a:ln>
        </p:spPr>
      </p:cxnSp>
      <p:sp>
        <p:nvSpPr>
          <p:cNvPr id="631" name="Google Shape;631;p73"/>
          <p:cNvSpPr txBox="1"/>
          <p:nvPr/>
        </p:nvSpPr>
        <p:spPr>
          <a:xfrm>
            <a:off x="3882875" y="3072225"/>
            <a:ext cx="2101200" cy="2385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u="none">
                <a:solidFill>
                  <a:schemeClr val="dk1"/>
                </a:solidFill>
              </a:rPr>
              <a:t>ASPH Triage</a:t>
            </a:r>
            <a:endParaRPr sz="1100"/>
          </a:p>
        </p:txBody>
      </p:sp>
      <p:sp>
        <p:nvSpPr>
          <p:cNvPr id="635" name="Google Shape;635;p73"/>
          <p:cNvSpPr txBox="1"/>
          <p:nvPr/>
        </p:nvSpPr>
        <p:spPr>
          <a:xfrm>
            <a:off x="6816319" y="3820847"/>
            <a:ext cx="910500" cy="2385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a:solidFill>
                  <a:schemeClr val="dk1"/>
                </a:solidFill>
              </a:rPr>
              <a:t>TWR</a:t>
            </a:r>
            <a:endParaRPr sz="1100"/>
          </a:p>
        </p:txBody>
      </p:sp>
      <p:sp>
        <p:nvSpPr>
          <p:cNvPr id="636" name="Google Shape;636;p73"/>
          <p:cNvSpPr txBox="1"/>
          <p:nvPr/>
        </p:nvSpPr>
        <p:spPr>
          <a:xfrm>
            <a:off x="6014000" y="4248925"/>
            <a:ext cx="2101200" cy="4080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a:solidFill>
                  <a:schemeClr val="dk1"/>
                </a:solidFill>
              </a:rPr>
              <a:t>Book TWR with Dermatology/Maxillofacial/ ENT </a:t>
            </a:r>
            <a:endParaRPr sz="1100"/>
          </a:p>
        </p:txBody>
      </p:sp>
      <p:sp>
        <p:nvSpPr>
          <p:cNvPr id="637" name="Google Shape;637;p73"/>
          <p:cNvSpPr/>
          <p:nvPr/>
        </p:nvSpPr>
        <p:spPr>
          <a:xfrm>
            <a:off x="5029147" y="864659"/>
            <a:ext cx="2895600" cy="25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200" i="1">
                <a:solidFill>
                  <a:schemeClr val="dk1"/>
                </a:solidFill>
              </a:rPr>
              <a:t>Refer suspicious skin lesions as TWR</a:t>
            </a:r>
            <a:endParaRPr sz="1100"/>
          </a:p>
        </p:txBody>
      </p:sp>
      <p:sp>
        <p:nvSpPr>
          <p:cNvPr id="638" name="Google Shape;638;p73"/>
          <p:cNvSpPr/>
          <p:nvPr/>
        </p:nvSpPr>
        <p:spPr>
          <a:xfrm>
            <a:off x="6046242" y="1777097"/>
            <a:ext cx="21012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200" i="1">
                <a:solidFill>
                  <a:schemeClr val="dk1"/>
                </a:solidFill>
              </a:rPr>
              <a:t>Macroscopic &amp; dermoscopic (polarised &amp; non-polarised  images) taken by HCA</a:t>
            </a:r>
            <a:endParaRPr sz="1100"/>
          </a:p>
        </p:txBody>
      </p:sp>
      <p:sp>
        <p:nvSpPr>
          <p:cNvPr id="639" name="Google Shape;639;p73"/>
          <p:cNvSpPr/>
          <p:nvPr/>
        </p:nvSpPr>
        <p:spPr>
          <a:xfrm>
            <a:off x="6006569" y="3044068"/>
            <a:ext cx="29040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200" i="1">
                <a:solidFill>
                  <a:schemeClr val="dk1"/>
                </a:solidFill>
                <a:latin typeface="Calibri"/>
                <a:ea typeface="Calibri"/>
                <a:cs typeface="Calibri"/>
                <a:sym typeface="Calibri"/>
              </a:rPr>
              <a:t>Triaged by consultant on ErS within 48 hours</a:t>
            </a:r>
            <a:endParaRPr sz="1100"/>
          </a:p>
        </p:txBody>
      </p:sp>
      <p:cxnSp>
        <p:nvCxnSpPr>
          <p:cNvPr id="640" name="Google Shape;640;p73"/>
          <p:cNvCxnSpPr/>
          <p:nvPr/>
        </p:nvCxnSpPr>
        <p:spPr>
          <a:xfrm>
            <a:off x="7290521" y="4076600"/>
            <a:ext cx="0" cy="195900"/>
          </a:xfrm>
          <a:prstGeom prst="straightConnector1">
            <a:avLst/>
          </a:prstGeom>
          <a:noFill/>
          <a:ln w="28575" cap="flat" cmpd="sng">
            <a:solidFill>
              <a:srgbClr val="002060"/>
            </a:solidFill>
            <a:prstDash val="solid"/>
            <a:miter lim="800000"/>
            <a:headEnd type="none" w="sm" len="sm"/>
            <a:tailEnd type="stealth" w="med" len="med"/>
          </a:ln>
        </p:spPr>
      </p:cxnSp>
      <p:cxnSp>
        <p:nvCxnSpPr>
          <p:cNvPr id="641" name="Google Shape;641;p73"/>
          <p:cNvCxnSpPr/>
          <p:nvPr/>
        </p:nvCxnSpPr>
        <p:spPr>
          <a:xfrm>
            <a:off x="4081469" y="4334583"/>
            <a:ext cx="900" cy="324000"/>
          </a:xfrm>
          <a:prstGeom prst="straightConnector1">
            <a:avLst/>
          </a:prstGeom>
          <a:noFill/>
          <a:ln w="28575" cap="flat" cmpd="sng">
            <a:solidFill>
              <a:srgbClr val="002060"/>
            </a:solidFill>
            <a:prstDash val="solid"/>
            <a:miter lim="800000"/>
            <a:headEnd type="none" w="sm" len="sm"/>
            <a:tailEnd type="stealth" w="med" len="med"/>
          </a:ln>
        </p:spPr>
      </p:cxnSp>
      <p:cxnSp>
        <p:nvCxnSpPr>
          <p:cNvPr id="642" name="Google Shape;642;p73"/>
          <p:cNvCxnSpPr/>
          <p:nvPr/>
        </p:nvCxnSpPr>
        <p:spPr>
          <a:xfrm>
            <a:off x="2820261" y="4093980"/>
            <a:ext cx="0" cy="224100"/>
          </a:xfrm>
          <a:prstGeom prst="straightConnector1">
            <a:avLst/>
          </a:prstGeom>
          <a:noFill/>
          <a:ln w="28575" cap="flat" cmpd="sng">
            <a:solidFill>
              <a:srgbClr val="002060"/>
            </a:solidFill>
            <a:prstDash val="solid"/>
            <a:miter lim="800000"/>
            <a:headEnd type="none" w="sm" len="sm"/>
            <a:tailEnd type="stealth" w="med" len="med"/>
          </a:ln>
        </p:spPr>
      </p:cxnSp>
      <p:sp>
        <p:nvSpPr>
          <p:cNvPr id="643" name="Google Shape;643;p73"/>
          <p:cNvSpPr txBox="1"/>
          <p:nvPr/>
        </p:nvSpPr>
        <p:spPr>
          <a:xfrm>
            <a:off x="1737356" y="1379911"/>
            <a:ext cx="1979700" cy="238500"/>
          </a:xfrm>
          <a:prstGeom prst="rect">
            <a:avLst/>
          </a:prstGeom>
          <a:solidFill>
            <a:srgbClr val="92D050"/>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u="none">
                <a:solidFill>
                  <a:schemeClr val="dk1"/>
                </a:solidFill>
              </a:rPr>
              <a:t>TWR Referral to ASPH</a:t>
            </a:r>
            <a:endParaRPr sz="1100"/>
          </a:p>
        </p:txBody>
      </p:sp>
      <p:cxnSp>
        <p:nvCxnSpPr>
          <p:cNvPr id="644" name="Google Shape;644;p73"/>
          <p:cNvCxnSpPr>
            <a:stCxn id="622" idx="2"/>
          </p:cNvCxnSpPr>
          <p:nvPr/>
        </p:nvCxnSpPr>
        <p:spPr>
          <a:xfrm flipH="1">
            <a:off x="2890998" y="1071581"/>
            <a:ext cx="1051500" cy="305700"/>
          </a:xfrm>
          <a:prstGeom prst="straightConnector1">
            <a:avLst/>
          </a:prstGeom>
          <a:noFill/>
          <a:ln w="28575" cap="flat" cmpd="sng">
            <a:solidFill>
              <a:srgbClr val="002060"/>
            </a:solidFill>
            <a:prstDash val="solid"/>
            <a:miter lim="800000"/>
            <a:headEnd type="none" w="sm" len="sm"/>
            <a:tailEnd type="stealth" w="med" len="med"/>
          </a:ln>
        </p:spPr>
      </p:cxnSp>
      <p:sp>
        <p:nvSpPr>
          <p:cNvPr id="645" name="Google Shape;645;p73"/>
          <p:cNvSpPr txBox="1"/>
          <p:nvPr/>
        </p:nvSpPr>
        <p:spPr>
          <a:xfrm>
            <a:off x="3882875" y="1804475"/>
            <a:ext cx="2101200" cy="4080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a:solidFill>
                  <a:schemeClr val="dk1"/>
                </a:solidFill>
              </a:rPr>
              <a:t>Take dermoscopic  images and complete patient questionnaire </a:t>
            </a:r>
            <a:endParaRPr sz="1100"/>
          </a:p>
        </p:txBody>
      </p:sp>
      <p:cxnSp>
        <p:nvCxnSpPr>
          <p:cNvPr id="646" name="Google Shape;646;p73"/>
          <p:cNvCxnSpPr>
            <a:endCxn id="645" idx="0"/>
          </p:cNvCxnSpPr>
          <p:nvPr/>
        </p:nvCxnSpPr>
        <p:spPr>
          <a:xfrm>
            <a:off x="4928075" y="1610675"/>
            <a:ext cx="5400" cy="193800"/>
          </a:xfrm>
          <a:prstGeom prst="straightConnector1">
            <a:avLst/>
          </a:prstGeom>
          <a:noFill/>
          <a:ln w="28575" cap="flat" cmpd="sng">
            <a:solidFill>
              <a:srgbClr val="002060"/>
            </a:solidFill>
            <a:prstDash val="solid"/>
            <a:miter lim="800000"/>
            <a:headEnd type="none" w="sm" len="sm"/>
            <a:tailEnd type="stealth" w="med" len="med"/>
          </a:ln>
        </p:spPr>
      </p:cxnSp>
      <p:sp>
        <p:nvSpPr>
          <p:cNvPr id="647" name="Google Shape;647;p73"/>
          <p:cNvSpPr txBox="1"/>
          <p:nvPr/>
        </p:nvSpPr>
        <p:spPr>
          <a:xfrm>
            <a:off x="3887700" y="2349025"/>
            <a:ext cx="2101200" cy="4080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a:solidFill>
                  <a:schemeClr val="dk1"/>
                </a:solidFill>
              </a:rPr>
              <a:t>Photohub attach images and proforma to TWR e-RS referral</a:t>
            </a:r>
            <a:endParaRPr sz="1100"/>
          </a:p>
        </p:txBody>
      </p:sp>
      <p:cxnSp>
        <p:nvCxnSpPr>
          <p:cNvPr id="648" name="Google Shape;648;p73"/>
          <p:cNvCxnSpPr>
            <a:stCxn id="645" idx="2"/>
            <a:endCxn id="647" idx="0"/>
          </p:cNvCxnSpPr>
          <p:nvPr/>
        </p:nvCxnSpPr>
        <p:spPr>
          <a:xfrm>
            <a:off x="4933475" y="2212475"/>
            <a:ext cx="4800" cy="136500"/>
          </a:xfrm>
          <a:prstGeom prst="straightConnector1">
            <a:avLst/>
          </a:prstGeom>
          <a:noFill/>
          <a:ln w="28575" cap="flat" cmpd="sng">
            <a:solidFill>
              <a:srgbClr val="002060"/>
            </a:solidFill>
            <a:prstDash val="solid"/>
            <a:miter lim="800000"/>
            <a:headEnd type="none" w="sm" len="sm"/>
            <a:tailEnd type="stealth" w="med" len="med"/>
          </a:ln>
        </p:spPr>
      </p:cxnSp>
      <p:sp>
        <p:nvSpPr>
          <p:cNvPr id="649" name="Google Shape;649;p73"/>
          <p:cNvSpPr/>
          <p:nvPr/>
        </p:nvSpPr>
        <p:spPr>
          <a:xfrm>
            <a:off x="368332" y="1363173"/>
            <a:ext cx="2101200" cy="25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200" i="1">
                <a:solidFill>
                  <a:schemeClr val="dk1"/>
                </a:solidFill>
              </a:rPr>
              <a:t>TWR clock starts</a:t>
            </a:r>
            <a:endParaRPr sz="1100"/>
          </a:p>
        </p:txBody>
      </p:sp>
      <p:cxnSp>
        <p:nvCxnSpPr>
          <p:cNvPr id="650" name="Google Shape;650;p73"/>
          <p:cNvCxnSpPr>
            <a:stCxn id="643" idx="3"/>
            <a:endCxn id="623" idx="1"/>
          </p:cNvCxnSpPr>
          <p:nvPr/>
        </p:nvCxnSpPr>
        <p:spPr>
          <a:xfrm>
            <a:off x="3717056" y="1499161"/>
            <a:ext cx="287400" cy="3900"/>
          </a:xfrm>
          <a:prstGeom prst="straightConnector1">
            <a:avLst/>
          </a:prstGeom>
          <a:noFill/>
          <a:ln w="28575" cap="flat" cmpd="sng">
            <a:solidFill>
              <a:srgbClr val="002060"/>
            </a:solidFill>
            <a:prstDash val="solid"/>
            <a:miter lim="800000"/>
            <a:headEnd type="none" w="sm" len="sm"/>
            <a:tailEnd type="stealth" w="med" len="med"/>
          </a:ln>
        </p:spPr>
      </p:cxnSp>
      <p:sp>
        <p:nvSpPr>
          <p:cNvPr id="651" name="Google Shape;651;p73"/>
          <p:cNvSpPr txBox="1"/>
          <p:nvPr/>
        </p:nvSpPr>
        <p:spPr>
          <a:xfrm>
            <a:off x="3358724" y="4682800"/>
            <a:ext cx="1979700" cy="4080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a:solidFill>
                  <a:schemeClr val="dk1"/>
                </a:solidFill>
              </a:rPr>
              <a:t>Discharge back to GP (Benign) with written reason</a:t>
            </a:r>
            <a:endParaRPr sz="1100"/>
          </a:p>
        </p:txBody>
      </p:sp>
      <p:sp>
        <p:nvSpPr>
          <p:cNvPr id="652" name="Google Shape;652;p73"/>
          <p:cNvSpPr txBox="1"/>
          <p:nvPr/>
        </p:nvSpPr>
        <p:spPr>
          <a:xfrm>
            <a:off x="6013999" y="1358693"/>
            <a:ext cx="21012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200" i="1">
                <a:solidFill>
                  <a:schemeClr val="dk1"/>
                </a:solidFill>
              </a:rPr>
              <a:t>Seen within 3 days</a:t>
            </a:r>
            <a:endParaRPr sz="1100"/>
          </a:p>
        </p:txBody>
      </p:sp>
      <p:cxnSp>
        <p:nvCxnSpPr>
          <p:cNvPr id="653" name="Google Shape;653;p73"/>
          <p:cNvCxnSpPr/>
          <p:nvPr/>
        </p:nvCxnSpPr>
        <p:spPr>
          <a:xfrm>
            <a:off x="2279168" y="4356246"/>
            <a:ext cx="1792200" cy="0"/>
          </a:xfrm>
          <a:prstGeom prst="straightConnector1">
            <a:avLst/>
          </a:prstGeom>
          <a:noFill/>
          <a:ln w="28575" cap="flat" cmpd="sng">
            <a:solidFill>
              <a:srgbClr val="002060"/>
            </a:solidFill>
            <a:prstDash val="solid"/>
            <a:miter lim="800000"/>
            <a:headEnd type="none" w="sm" len="sm"/>
            <a:tailEnd type="none" w="sm" len="sm"/>
          </a:ln>
        </p:spPr>
      </p:cxnSp>
      <p:pic>
        <p:nvPicPr>
          <p:cNvPr id="654" name="Google Shape;654;p73"/>
          <p:cNvPicPr preferRelativeResize="0"/>
          <p:nvPr/>
        </p:nvPicPr>
        <p:blipFill rotWithShape="1">
          <a:blip r:embed="rId3">
            <a:alphaModFix/>
          </a:blip>
          <a:srcRect/>
          <a:stretch/>
        </p:blipFill>
        <p:spPr>
          <a:xfrm>
            <a:off x="8399868" y="3580043"/>
            <a:ext cx="205758" cy="347502"/>
          </a:xfrm>
          <a:prstGeom prst="rect">
            <a:avLst/>
          </a:prstGeom>
          <a:noFill/>
          <a:ln>
            <a:noFill/>
          </a:ln>
        </p:spPr>
      </p:pic>
      <p:sp>
        <p:nvSpPr>
          <p:cNvPr id="655" name="Google Shape;655;p73"/>
          <p:cNvSpPr txBox="1"/>
          <p:nvPr/>
        </p:nvSpPr>
        <p:spPr>
          <a:xfrm>
            <a:off x="8022185" y="3802856"/>
            <a:ext cx="844800" cy="238500"/>
          </a:xfrm>
          <a:prstGeom prst="rect">
            <a:avLst/>
          </a:prstGeom>
          <a:solidFill>
            <a:srgbClr val="ACB8CA"/>
          </a:solidFill>
          <a:ln w="9525" cap="flat" cmpd="sng">
            <a:solidFill>
              <a:schemeClr val="accent5"/>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a:solidFill>
                  <a:schemeClr val="dk1"/>
                </a:solidFill>
              </a:rPr>
              <a:t>DNA </a:t>
            </a:r>
            <a:endParaRPr sz="1100"/>
          </a:p>
        </p:txBody>
      </p:sp>
      <p:cxnSp>
        <p:nvCxnSpPr>
          <p:cNvPr id="656" name="Google Shape;656;p73"/>
          <p:cNvCxnSpPr/>
          <p:nvPr/>
        </p:nvCxnSpPr>
        <p:spPr>
          <a:xfrm rot="10800000">
            <a:off x="7704128" y="3923645"/>
            <a:ext cx="340800" cy="3900"/>
          </a:xfrm>
          <a:prstGeom prst="straightConnector1">
            <a:avLst/>
          </a:prstGeom>
          <a:noFill/>
          <a:ln w="28575" cap="flat" cmpd="sng">
            <a:solidFill>
              <a:srgbClr val="002060"/>
            </a:solidFill>
            <a:prstDash val="solid"/>
            <a:miter lim="800000"/>
            <a:headEnd type="none" w="sm" len="sm"/>
            <a:tailEnd type="stealth"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  Description automatically generated">
            <a:extLst>
              <a:ext uri="{FF2B5EF4-FFF2-40B4-BE49-F238E27FC236}">
                <a16:creationId xmlns:a16="http://schemas.microsoft.com/office/drawing/2014/main" id="{3B28C614-176B-457F-942E-A2B6732BFB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6007" y="477588"/>
            <a:ext cx="7507121" cy="5267834"/>
          </a:xfrm>
        </p:spPr>
      </p:pic>
      <p:pic>
        <p:nvPicPr>
          <p:cNvPr id="4" name="Picture 3">
            <a:extLst>
              <a:ext uri="{FF2B5EF4-FFF2-40B4-BE49-F238E27FC236}">
                <a16:creationId xmlns:a16="http://schemas.microsoft.com/office/drawing/2014/main" id="{7AAD7BCB-9337-4489-94F0-B98FC65BBEE4}"/>
              </a:ext>
            </a:extLst>
          </p:cNvPr>
          <p:cNvPicPr>
            <a:picLocks noChangeAspect="1"/>
          </p:cNvPicPr>
          <p:nvPr/>
        </p:nvPicPr>
        <p:blipFill>
          <a:blip r:embed="rId4"/>
          <a:stretch>
            <a:fillRect/>
          </a:stretch>
        </p:blipFill>
        <p:spPr>
          <a:xfrm>
            <a:off x="7510682" y="681591"/>
            <a:ext cx="1594248" cy="816014"/>
          </a:xfrm>
          <a:prstGeom prst="rect">
            <a:avLst/>
          </a:prstGeom>
        </p:spPr>
      </p:pic>
      <p:pic>
        <p:nvPicPr>
          <p:cNvPr id="6" name="Picture 5" descr="NICS logo-01">
            <a:extLst>
              <a:ext uri="{FF2B5EF4-FFF2-40B4-BE49-F238E27FC236}">
                <a16:creationId xmlns:a16="http://schemas.microsoft.com/office/drawing/2014/main" id="{9586D12D-5D00-4D5B-A46D-4F1E69D2F4A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4900" y="395433"/>
            <a:ext cx="631563" cy="572316"/>
          </a:xfrm>
          <a:prstGeom prst="rect">
            <a:avLst/>
          </a:prstGeom>
          <a:noFill/>
          <a:ln>
            <a:noFill/>
          </a:ln>
        </p:spPr>
      </p:pic>
      <p:pic>
        <p:nvPicPr>
          <p:cNvPr id="7" name="Picture 3" descr="logo_cl">
            <a:extLst>
              <a:ext uri="{FF2B5EF4-FFF2-40B4-BE49-F238E27FC236}">
                <a16:creationId xmlns:a16="http://schemas.microsoft.com/office/drawing/2014/main" id="{61DDAB2D-2FB7-46C8-84A7-F3A6EA762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879" y="95779"/>
            <a:ext cx="2494051" cy="3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25F3DF-64AC-4C54-8ED4-0899D64BA750}"/>
              </a:ext>
            </a:extLst>
          </p:cNvPr>
          <p:cNvSpPr/>
          <p:nvPr/>
        </p:nvSpPr>
        <p:spPr>
          <a:xfrm>
            <a:off x="2579915" y="1621972"/>
            <a:ext cx="3505200" cy="58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bg1"/>
              </a:solidFill>
            </a:endParaRPr>
          </a:p>
        </p:txBody>
      </p:sp>
    </p:spTree>
    <p:extLst>
      <p:ext uri="{BB962C8B-B14F-4D97-AF65-F5344CB8AC3E}">
        <p14:creationId xmlns:p14="http://schemas.microsoft.com/office/powerpoint/2010/main" val="542650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946BFB-2D0D-44DE-8650-1AB50B78CC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5780" y="510778"/>
            <a:ext cx="1949325" cy="4225157"/>
          </a:xfrm>
          <a:prstGeom prst="rect">
            <a:avLst/>
          </a:prstGeom>
          <a:noFill/>
          <a:ln>
            <a:solidFill>
              <a:schemeClr val="tx1"/>
            </a:solidFill>
          </a:ln>
        </p:spPr>
      </p:pic>
      <p:pic>
        <p:nvPicPr>
          <p:cNvPr id="1026" name="Picture 2" descr="HEINE DELTA 30 Dermatoscope - HEINE Optotechnik">
            <a:extLst>
              <a:ext uri="{FF2B5EF4-FFF2-40B4-BE49-F238E27FC236}">
                <a16:creationId xmlns:a16="http://schemas.microsoft.com/office/drawing/2014/main" id="{A2D91530-772A-48CF-924A-C42854B82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105" y="0"/>
            <a:ext cx="4284003" cy="42840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B730253-1FFB-48AC-B859-229B72273009}"/>
              </a:ext>
            </a:extLst>
          </p:cNvPr>
          <p:cNvSpPr/>
          <p:nvPr/>
        </p:nvSpPr>
        <p:spPr>
          <a:xfrm>
            <a:off x="6204176" y="324800"/>
            <a:ext cx="1090964" cy="1285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pic>
        <p:nvPicPr>
          <p:cNvPr id="6" name="Picture 5">
            <a:extLst>
              <a:ext uri="{FF2B5EF4-FFF2-40B4-BE49-F238E27FC236}">
                <a16:creationId xmlns:a16="http://schemas.microsoft.com/office/drawing/2014/main" id="{300611C1-91F6-45BD-8B21-8438BB878086}"/>
              </a:ext>
            </a:extLst>
          </p:cNvPr>
          <p:cNvPicPr>
            <a:picLocks noChangeAspect="1"/>
          </p:cNvPicPr>
          <p:nvPr/>
        </p:nvPicPr>
        <p:blipFill>
          <a:blip r:embed="rId5"/>
          <a:stretch>
            <a:fillRect/>
          </a:stretch>
        </p:blipFill>
        <p:spPr>
          <a:xfrm>
            <a:off x="7510682" y="681591"/>
            <a:ext cx="1594248" cy="816014"/>
          </a:xfrm>
          <a:prstGeom prst="rect">
            <a:avLst/>
          </a:prstGeom>
        </p:spPr>
      </p:pic>
      <p:pic>
        <p:nvPicPr>
          <p:cNvPr id="7" name="Picture 6" descr="NICS logo-01">
            <a:extLst>
              <a:ext uri="{FF2B5EF4-FFF2-40B4-BE49-F238E27FC236}">
                <a16:creationId xmlns:a16="http://schemas.microsoft.com/office/drawing/2014/main" id="{CE46560C-1740-4EB6-A78D-A82174BA07C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3087" y="395433"/>
            <a:ext cx="631563" cy="572316"/>
          </a:xfrm>
          <a:prstGeom prst="rect">
            <a:avLst/>
          </a:prstGeom>
          <a:noFill/>
          <a:ln>
            <a:noFill/>
          </a:ln>
        </p:spPr>
      </p:pic>
      <p:pic>
        <p:nvPicPr>
          <p:cNvPr id="8" name="Picture 3" descr="logo_cl">
            <a:extLst>
              <a:ext uri="{FF2B5EF4-FFF2-40B4-BE49-F238E27FC236}">
                <a16:creationId xmlns:a16="http://schemas.microsoft.com/office/drawing/2014/main" id="{156A320B-BE17-41C6-974B-FD0A4E4241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0879" y="95779"/>
            <a:ext cx="2494051" cy="3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BB51CDA-B93F-4E41-B02A-2D92EA8CF8F8}"/>
              </a:ext>
            </a:extLst>
          </p:cNvPr>
          <p:cNvSpPr txBox="1"/>
          <p:nvPr/>
        </p:nvSpPr>
        <p:spPr>
          <a:xfrm>
            <a:off x="5116286" y="3221157"/>
            <a:ext cx="3656730" cy="1692771"/>
          </a:xfrm>
          <a:prstGeom prst="rect">
            <a:avLst/>
          </a:prstGeom>
          <a:noFill/>
        </p:spPr>
        <p:txBody>
          <a:bodyPr wrap="square" rtlCol="0">
            <a:spAutoFit/>
          </a:bodyPr>
          <a:lstStyle/>
          <a:p>
            <a:pPr>
              <a:spcAft>
                <a:spcPts val="450"/>
              </a:spcAft>
            </a:pPr>
            <a:r>
              <a:rPr lang="en-US" altLang="en-US" sz="1350" dirty="0"/>
              <a:t>Images taken using CIMA app – images can be directly accessible from PICSARA imaging software on Trust computers. </a:t>
            </a:r>
          </a:p>
          <a:p>
            <a:pPr>
              <a:spcAft>
                <a:spcPts val="450"/>
              </a:spcAft>
            </a:pPr>
            <a:endParaRPr lang="en-US" altLang="en-US" sz="1350" dirty="0"/>
          </a:p>
          <a:p>
            <a:pPr>
              <a:spcAft>
                <a:spcPts val="450"/>
              </a:spcAft>
            </a:pPr>
            <a:r>
              <a:rPr lang="en-US" altLang="en-US" sz="1350" dirty="0"/>
              <a:t>High quality PICSARA images uploaded to </a:t>
            </a:r>
            <a:r>
              <a:rPr lang="en-US" altLang="en-US" sz="1350" dirty="0" err="1"/>
              <a:t>ErS</a:t>
            </a:r>
            <a:r>
              <a:rPr lang="en-US" altLang="en-US" sz="1350" dirty="0"/>
              <a:t> TWR referral for Consultant triage. </a:t>
            </a:r>
          </a:p>
          <a:p>
            <a:endParaRPr lang="en-GB" sz="1050" dirty="0"/>
          </a:p>
        </p:txBody>
      </p:sp>
    </p:spTree>
    <p:extLst>
      <p:ext uri="{BB962C8B-B14F-4D97-AF65-F5344CB8AC3E}">
        <p14:creationId xmlns:p14="http://schemas.microsoft.com/office/powerpoint/2010/main" val="405818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76"/>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F5496"/>
              </a:buClr>
              <a:buSzPts val="4800"/>
              <a:buFont typeface="Calibri"/>
              <a:buNone/>
            </a:pPr>
            <a:r>
              <a:rPr lang="en-GB" sz="3200">
                <a:solidFill>
                  <a:schemeClr val="accent5"/>
                </a:solidFill>
              </a:rPr>
              <a:t>SASSE dermatology photohub pilot</a:t>
            </a:r>
            <a:endParaRPr sz="3200">
              <a:solidFill>
                <a:schemeClr val="accent5"/>
              </a:solidFill>
            </a:endParaRPr>
          </a:p>
          <a:p>
            <a:pPr marL="0" lvl="0" indent="0" algn="l" rtl="0">
              <a:lnSpc>
                <a:spcPct val="100000"/>
              </a:lnSpc>
              <a:spcBef>
                <a:spcPts val="0"/>
              </a:spcBef>
              <a:spcAft>
                <a:spcPts val="0"/>
              </a:spcAft>
              <a:buClr>
                <a:srgbClr val="FFFFFF"/>
              </a:buClr>
              <a:buSzPts val="3000"/>
              <a:buFont typeface="Arial"/>
              <a:buNone/>
            </a:pPr>
            <a:endParaRPr/>
          </a:p>
        </p:txBody>
      </p:sp>
      <p:pic>
        <p:nvPicPr>
          <p:cNvPr id="678" name="Google Shape;678;p76"/>
          <p:cNvPicPr preferRelativeResize="0"/>
          <p:nvPr/>
        </p:nvPicPr>
        <p:blipFill rotWithShape="1">
          <a:blip r:embed="rId3">
            <a:alphaModFix/>
          </a:blip>
          <a:srcRect/>
          <a:stretch/>
        </p:blipFill>
        <p:spPr>
          <a:xfrm>
            <a:off x="6694492" y="3981813"/>
            <a:ext cx="2125664" cy="1088018"/>
          </a:xfrm>
          <a:prstGeom prst="rect">
            <a:avLst/>
          </a:prstGeom>
          <a:noFill/>
          <a:ln>
            <a:noFill/>
          </a:ln>
        </p:spPr>
      </p:pic>
      <p:pic>
        <p:nvPicPr>
          <p:cNvPr id="679" name="Google Shape;679;p76" descr="NICS logo-01"/>
          <p:cNvPicPr preferRelativeResize="0"/>
          <p:nvPr/>
        </p:nvPicPr>
        <p:blipFill rotWithShape="1">
          <a:blip r:embed="rId4">
            <a:alphaModFix/>
          </a:blip>
          <a:srcRect/>
          <a:stretch/>
        </p:blipFill>
        <p:spPr>
          <a:xfrm>
            <a:off x="5743350" y="4232694"/>
            <a:ext cx="842084" cy="763088"/>
          </a:xfrm>
          <a:prstGeom prst="rect">
            <a:avLst/>
          </a:prstGeom>
          <a:noFill/>
          <a:ln>
            <a:noFill/>
          </a:ln>
        </p:spPr>
      </p:pic>
      <p:pic>
        <p:nvPicPr>
          <p:cNvPr id="680" name="Google Shape;680;p76" descr="logo_cl"/>
          <p:cNvPicPr preferRelativeResize="0"/>
          <p:nvPr/>
        </p:nvPicPr>
        <p:blipFill rotWithShape="1">
          <a:blip r:embed="rId5">
            <a:alphaModFix/>
          </a:blip>
          <a:srcRect/>
          <a:stretch/>
        </p:blipFill>
        <p:spPr>
          <a:xfrm>
            <a:off x="1999817" y="4477817"/>
            <a:ext cx="3325400" cy="509079"/>
          </a:xfrm>
          <a:prstGeom prst="rect">
            <a:avLst/>
          </a:prstGeom>
          <a:noFill/>
          <a:ln>
            <a:noFill/>
          </a:ln>
        </p:spPr>
      </p:pic>
      <p:sp>
        <p:nvSpPr>
          <p:cNvPr id="681" name="Google Shape;681;p76"/>
          <p:cNvSpPr txBox="1"/>
          <p:nvPr/>
        </p:nvSpPr>
        <p:spPr>
          <a:xfrm>
            <a:off x="234300" y="1028575"/>
            <a:ext cx="8675400" cy="321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1800" b="1">
                <a:solidFill>
                  <a:schemeClr val="dk1"/>
                </a:solidFill>
              </a:rPr>
              <a:t>Start date: Monday 7</a:t>
            </a:r>
            <a:r>
              <a:rPr lang="en-GB" sz="1800" b="1" baseline="30000">
                <a:solidFill>
                  <a:schemeClr val="dk1"/>
                </a:solidFill>
              </a:rPr>
              <a:t> </a:t>
            </a:r>
            <a:r>
              <a:rPr lang="en-GB" sz="1800" b="1">
                <a:solidFill>
                  <a:schemeClr val="dk1"/>
                </a:solidFill>
              </a:rPr>
              <a:t>March 2022</a:t>
            </a:r>
            <a:endParaRPr sz="1800" b="1">
              <a:solidFill>
                <a:schemeClr val="dk1"/>
              </a:solidFill>
            </a:endParaRPr>
          </a:p>
          <a:p>
            <a:pPr marL="0" lvl="0" indent="0" algn="l" rtl="0">
              <a:lnSpc>
                <a:spcPct val="90000"/>
              </a:lnSpc>
              <a:spcBef>
                <a:spcPts val="1000"/>
              </a:spcBef>
              <a:spcAft>
                <a:spcPts val="0"/>
              </a:spcAft>
              <a:buNone/>
            </a:pPr>
            <a:r>
              <a:rPr lang="en-GB" sz="1800" b="1">
                <a:solidFill>
                  <a:schemeClr val="dk1"/>
                </a:solidFill>
              </a:rPr>
              <a:t>Inclusion criteria </a:t>
            </a:r>
            <a:endParaRPr sz="1800" b="1">
              <a:solidFill>
                <a:schemeClr val="dk1"/>
              </a:solidFill>
            </a:endParaRPr>
          </a:p>
          <a:p>
            <a:pPr marL="285750" lvl="0" indent="-247650" algn="l" rtl="0">
              <a:spcBef>
                <a:spcPts val="0"/>
              </a:spcBef>
              <a:spcAft>
                <a:spcPts val="0"/>
              </a:spcAft>
              <a:buClr>
                <a:schemeClr val="dk1"/>
              </a:buClr>
              <a:buSzPts val="1800"/>
              <a:buChar char="•"/>
            </a:pPr>
            <a:r>
              <a:rPr lang="en-GB" sz="1800">
                <a:solidFill>
                  <a:schemeClr val="dk1"/>
                </a:solidFill>
              </a:rPr>
              <a:t>Patient registered to a SASSE PCN practice</a:t>
            </a:r>
            <a:endParaRPr sz="1800">
              <a:solidFill>
                <a:schemeClr val="dk1"/>
              </a:solidFill>
            </a:endParaRPr>
          </a:p>
          <a:p>
            <a:pPr marL="285750" lvl="0" indent="-247650" algn="l" rtl="0">
              <a:spcBef>
                <a:spcPts val="0"/>
              </a:spcBef>
              <a:spcAft>
                <a:spcPts val="0"/>
              </a:spcAft>
              <a:buClr>
                <a:schemeClr val="dk1"/>
              </a:buClr>
              <a:buSzPts val="1800"/>
              <a:buChar char="•"/>
            </a:pPr>
            <a:r>
              <a:rPr lang="en-GB" sz="1800">
                <a:solidFill>
                  <a:schemeClr val="dk1"/>
                </a:solidFill>
              </a:rPr>
              <a:t>Patient over age 18</a:t>
            </a:r>
            <a:endParaRPr sz="1800">
              <a:solidFill>
                <a:schemeClr val="dk1"/>
              </a:solidFill>
            </a:endParaRPr>
          </a:p>
          <a:p>
            <a:pPr marL="285750" lvl="0" indent="-247650" algn="l" rtl="0">
              <a:spcBef>
                <a:spcPts val="0"/>
              </a:spcBef>
              <a:spcAft>
                <a:spcPts val="0"/>
              </a:spcAft>
              <a:buClr>
                <a:schemeClr val="dk1"/>
              </a:buClr>
              <a:buSzPts val="1800"/>
              <a:buChar char="•"/>
            </a:pPr>
            <a:r>
              <a:rPr lang="en-GB" sz="1800">
                <a:solidFill>
                  <a:schemeClr val="dk1"/>
                </a:solidFill>
              </a:rPr>
              <a:t>Patient consent to Photo hub referral</a:t>
            </a:r>
            <a:endParaRPr sz="1800">
              <a:solidFill>
                <a:schemeClr val="dk1"/>
              </a:solidFill>
            </a:endParaRPr>
          </a:p>
          <a:p>
            <a:pPr marL="0" lvl="0" indent="0" algn="l" rtl="0">
              <a:lnSpc>
                <a:spcPct val="90000"/>
              </a:lnSpc>
              <a:spcBef>
                <a:spcPts val="1000"/>
              </a:spcBef>
              <a:spcAft>
                <a:spcPts val="0"/>
              </a:spcAft>
              <a:buNone/>
            </a:pPr>
            <a:r>
              <a:rPr lang="en-GB" sz="1800" b="1">
                <a:solidFill>
                  <a:schemeClr val="dk1"/>
                </a:solidFill>
              </a:rPr>
              <a:t>Exclusion criteria</a:t>
            </a:r>
            <a:endParaRPr sz="1800" b="1">
              <a:solidFill>
                <a:schemeClr val="dk1"/>
              </a:solidFill>
            </a:endParaRPr>
          </a:p>
          <a:p>
            <a:pPr marL="285750" lvl="0" indent="-247650" algn="l" rtl="0">
              <a:lnSpc>
                <a:spcPct val="110000"/>
              </a:lnSpc>
              <a:spcBef>
                <a:spcPts val="0"/>
              </a:spcBef>
              <a:spcAft>
                <a:spcPts val="0"/>
              </a:spcAft>
              <a:buClr>
                <a:schemeClr val="dk1"/>
              </a:buClr>
              <a:buSzPts val="1800"/>
              <a:buChar char="•"/>
            </a:pPr>
            <a:r>
              <a:rPr lang="en-GB" sz="1800">
                <a:solidFill>
                  <a:schemeClr val="dk1"/>
                </a:solidFill>
              </a:rPr>
              <a:t>Patients with genital skin lesion or skin lesions in a ‘sensitive’ area</a:t>
            </a:r>
            <a:endParaRPr sz="1800">
              <a:solidFill>
                <a:schemeClr val="dk1"/>
              </a:solidFill>
            </a:endParaRPr>
          </a:p>
          <a:p>
            <a:pPr marL="285750" lvl="0" indent="-247650" algn="l" rtl="0">
              <a:lnSpc>
                <a:spcPct val="110000"/>
              </a:lnSpc>
              <a:spcBef>
                <a:spcPts val="0"/>
              </a:spcBef>
              <a:spcAft>
                <a:spcPts val="0"/>
              </a:spcAft>
              <a:buClr>
                <a:schemeClr val="dk1"/>
              </a:buClr>
              <a:buSzPts val="1800"/>
              <a:buChar char="•"/>
            </a:pPr>
            <a:r>
              <a:rPr lang="en-GB" sz="1800">
                <a:solidFill>
                  <a:schemeClr val="dk1"/>
                </a:solidFill>
              </a:rPr>
              <a:t>Patients with significant mobility issues</a:t>
            </a:r>
            <a:endParaRPr sz="1800">
              <a:solidFill>
                <a:schemeClr val="dk1"/>
              </a:solidFill>
            </a:endParaRPr>
          </a:p>
          <a:p>
            <a:pPr marL="285750" lvl="0" indent="-247650" algn="l" rtl="0">
              <a:lnSpc>
                <a:spcPct val="110000"/>
              </a:lnSpc>
              <a:spcBef>
                <a:spcPts val="0"/>
              </a:spcBef>
              <a:spcAft>
                <a:spcPts val="0"/>
              </a:spcAft>
              <a:buClr>
                <a:schemeClr val="dk1"/>
              </a:buClr>
              <a:buSzPts val="1800"/>
              <a:buChar char="•"/>
            </a:pPr>
            <a:r>
              <a:rPr lang="en-GB" sz="1800">
                <a:solidFill>
                  <a:schemeClr val="dk1"/>
                </a:solidFill>
              </a:rPr>
              <a:t>Age &lt;18 years</a:t>
            </a:r>
            <a:endParaRPr sz="1800">
              <a:solidFill>
                <a:schemeClr val="dk1"/>
              </a:solidFill>
            </a:endParaRPr>
          </a:p>
          <a:p>
            <a:pPr marL="285750" lvl="0" indent="-247650" algn="l" rtl="0">
              <a:lnSpc>
                <a:spcPct val="110000"/>
              </a:lnSpc>
              <a:spcBef>
                <a:spcPts val="0"/>
              </a:spcBef>
              <a:spcAft>
                <a:spcPts val="0"/>
              </a:spcAft>
              <a:buClr>
                <a:schemeClr val="dk1"/>
              </a:buClr>
              <a:buSzPts val="1800"/>
              <a:buChar char="•"/>
            </a:pPr>
            <a:r>
              <a:rPr lang="en-GB" sz="1800">
                <a:solidFill>
                  <a:schemeClr val="dk1"/>
                </a:solidFill>
              </a:rPr>
              <a:t>Patient declines to participate</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336E-49A1-4A82-8A6E-A34233AAC733}"/>
              </a:ext>
            </a:extLst>
          </p:cNvPr>
          <p:cNvSpPr>
            <a:spLocks noGrp="1"/>
          </p:cNvSpPr>
          <p:nvPr>
            <p:ph type="title"/>
          </p:nvPr>
        </p:nvSpPr>
        <p:spPr/>
        <p:txBody>
          <a:bodyPr/>
          <a:lstStyle/>
          <a:p>
            <a:endParaRPr lang="en-GB"/>
          </a:p>
        </p:txBody>
      </p:sp>
      <p:pic>
        <p:nvPicPr>
          <p:cNvPr id="7" name="Content Placeholder 6" descr="A screenshot of a computer  Description automatically generated with medium confidence">
            <a:extLst>
              <a:ext uri="{FF2B5EF4-FFF2-40B4-BE49-F238E27FC236}">
                <a16:creationId xmlns:a16="http://schemas.microsoft.com/office/drawing/2014/main" id="{5CBAC93B-684B-45DF-A997-4CEE0E5DB6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47" y="553064"/>
            <a:ext cx="8948753" cy="5005014"/>
          </a:xfrm>
        </p:spPr>
      </p:pic>
      <p:sp>
        <p:nvSpPr>
          <p:cNvPr id="8" name="Rectangle 7">
            <a:extLst>
              <a:ext uri="{FF2B5EF4-FFF2-40B4-BE49-F238E27FC236}">
                <a16:creationId xmlns:a16="http://schemas.microsoft.com/office/drawing/2014/main" id="{7D567EEF-1837-44D0-83F4-37322808738E}"/>
              </a:ext>
            </a:extLst>
          </p:cNvPr>
          <p:cNvSpPr/>
          <p:nvPr/>
        </p:nvSpPr>
        <p:spPr>
          <a:xfrm>
            <a:off x="1403253" y="1160585"/>
            <a:ext cx="1972994" cy="3866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5" name="Picture 4">
            <a:extLst>
              <a:ext uri="{FF2B5EF4-FFF2-40B4-BE49-F238E27FC236}">
                <a16:creationId xmlns:a16="http://schemas.microsoft.com/office/drawing/2014/main" id="{48B79746-BF87-412A-B814-DB840533F94E}"/>
              </a:ext>
            </a:extLst>
          </p:cNvPr>
          <p:cNvPicPr>
            <a:picLocks noChangeAspect="1"/>
          </p:cNvPicPr>
          <p:nvPr/>
        </p:nvPicPr>
        <p:blipFill>
          <a:blip r:embed="rId3"/>
          <a:stretch>
            <a:fillRect/>
          </a:stretch>
        </p:blipFill>
        <p:spPr>
          <a:xfrm>
            <a:off x="7510682" y="681591"/>
            <a:ext cx="1594248" cy="816014"/>
          </a:xfrm>
          <a:prstGeom prst="rect">
            <a:avLst/>
          </a:prstGeom>
        </p:spPr>
      </p:pic>
      <p:pic>
        <p:nvPicPr>
          <p:cNvPr id="6" name="Picture 5" descr="NICS logo-01">
            <a:extLst>
              <a:ext uri="{FF2B5EF4-FFF2-40B4-BE49-F238E27FC236}">
                <a16:creationId xmlns:a16="http://schemas.microsoft.com/office/drawing/2014/main" id="{2FE1F076-2592-463F-B96B-6D1863E409E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900" y="395433"/>
            <a:ext cx="631563" cy="572316"/>
          </a:xfrm>
          <a:prstGeom prst="rect">
            <a:avLst/>
          </a:prstGeom>
          <a:noFill/>
          <a:ln>
            <a:noFill/>
          </a:ln>
        </p:spPr>
      </p:pic>
      <p:pic>
        <p:nvPicPr>
          <p:cNvPr id="9" name="Picture 3" descr="logo_cl">
            <a:extLst>
              <a:ext uri="{FF2B5EF4-FFF2-40B4-BE49-F238E27FC236}">
                <a16:creationId xmlns:a16="http://schemas.microsoft.com/office/drawing/2014/main" id="{D318D0CF-5B3F-4C48-BF92-5B6EDBAD4B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879" y="95779"/>
            <a:ext cx="2494051" cy="3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699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BC11-2B78-455F-9FE5-D46732B69B1E}"/>
              </a:ext>
            </a:extLst>
          </p:cNvPr>
          <p:cNvSpPr>
            <a:spLocks noGrp="1"/>
          </p:cNvSpPr>
          <p:nvPr>
            <p:ph type="title"/>
          </p:nvPr>
        </p:nvSpPr>
        <p:spPr/>
        <p:txBody>
          <a:bodyPr/>
          <a:lstStyle/>
          <a:p>
            <a:endParaRPr lang="en-GB"/>
          </a:p>
        </p:txBody>
      </p:sp>
      <p:pic>
        <p:nvPicPr>
          <p:cNvPr id="5" name="Content Placeholder 4" descr="Graphical user interface, text  Description automatically generated">
            <a:extLst>
              <a:ext uri="{FF2B5EF4-FFF2-40B4-BE49-F238E27FC236}">
                <a16:creationId xmlns:a16="http://schemas.microsoft.com/office/drawing/2014/main" id="{A78F976E-2AA8-4DB0-B0E2-7A8FF3751E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21" y="354940"/>
            <a:ext cx="9054280" cy="4235495"/>
          </a:xfrm>
        </p:spPr>
      </p:pic>
      <p:sp>
        <p:nvSpPr>
          <p:cNvPr id="6" name="Rectangle 5">
            <a:extLst>
              <a:ext uri="{FF2B5EF4-FFF2-40B4-BE49-F238E27FC236}">
                <a16:creationId xmlns:a16="http://schemas.microsoft.com/office/drawing/2014/main" id="{0B1D0BD6-ABC1-4D27-AC03-93C172AD1131}"/>
              </a:ext>
            </a:extLst>
          </p:cNvPr>
          <p:cNvSpPr/>
          <p:nvPr/>
        </p:nvSpPr>
        <p:spPr>
          <a:xfrm>
            <a:off x="89721" y="695740"/>
            <a:ext cx="5615341" cy="1490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Rectangle 6">
            <a:extLst>
              <a:ext uri="{FF2B5EF4-FFF2-40B4-BE49-F238E27FC236}">
                <a16:creationId xmlns:a16="http://schemas.microsoft.com/office/drawing/2014/main" id="{C8197D4F-5FA9-4AD4-9AF3-89E7C4D93097}"/>
              </a:ext>
            </a:extLst>
          </p:cNvPr>
          <p:cNvSpPr/>
          <p:nvPr/>
        </p:nvSpPr>
        <p:spPr>
          <a:xfrm>
            <a:off x="2663687" y="2571750"/>
            <a:ext cx="1371600" cy="1515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8" name="Picture 7">
            <a:extLst>
              <a:ext uri="{FF2B5EF4-FFF2-40B4-BE49-F238E27FC236}">
                <a16:creationId xmlns:a16="http://schemas.microsoft.com/office/drawing/2014/main" id="{FA92B7F3-9E89-4CF8-89B2-B635E11EE2C7}"/>
              </a:ext>
            </a:extLst>
          </p:cNvPr>
          <p:cNvPicPr>
            <a:picLocks noChangeAspect="1"/>
          </p:cNvPicPr>
          <p:nvPr/>
        </p:nvPicPr>
        <p:blipFill>
          <a:blip r:embed="rId3"/>
          <a:stretch>
            <a:fillRect/>
          </a:stretch>
        </p:blipFill>
        <p:spPr>
          <a:xfrm>
            <a:off x="7510682" y="681591"/>
            <a:ext cx="1594248" cy="816014"/>
          </a:xfrm>
          <a:prstGeom prst="rect">
            <a:avLst/>
          </a:prstGeom>
        </p:spPr>
      </p:pic>
      <p:pic>
        <p:nvPicPr>
          <p:cNvPr id="9" name="Picture 8" descr="NICS logo-01">
            <a:extLst>
              <a:ext uri="{FF2B5EF4-FFF2-40B4-BE49-F238E27FC236}">
                <a16:creationId xmlns:a16="http://schemas.microsoft.com/office/drawing/2014/main" id="{9643BB25-C526-48E9-8347-D7ACE94721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900" y="395433"/>
            <a:ext cx="631563" cy="572316"/>
          </a:xfrm>
          <a:prstGeom prst="rect">
            <a:avLst/>
          </a:prstGeom>
          <a:noFill/>
          <a:ln>
            <a:noFill/>
          </a:ln>
        </p:spPr>
      </p:pic>
      <p:pic>
        <p:nvPicPr>
          <p:cNvPr id="10" name="Picture 3" descr="logo_cl">
            <a:extLst>
              <a:ext uri="{FF2B5EF4-FFF2-40B4-BE49-F238E27FC236}">
                <a16:creationId xmlns:a16="http://schemas.microsoft.com/office/drawing/2014/main" id="{73593578-0B83-4134-9841-AFDCE3D01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879" y="95779"/>
            <a:ext cx="2494051" cy="3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3E5F115-7703-48C5-B720-62428C502CAA}"/>
              </a:ext>
            </a:extLst>
          </p:cNvPr>
          <p:cNvSpPr/>
          <p:nvPr/>
        </p:nvSpPr>
        <p:spPr>
          <a:xfrm>
            <a:off x="3788228" y="3592286"/>
            <a:ext cx="609600" cy="7728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375719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Shape 213"/>
        <p:cNvGrpSpPr/>
        <p:nvPr/>
      </p:nvGrpSpPr>
      <p:grpSpPr>
        <a:xfrm>
          <a:off x="0" y="0"/>
          <a:ext cx="0" cy="0"/>
          <a:chOff x="0" y="0"/>
          <a:chExt cx="0" cy="0"/>
        </a:xfrm>
      </p:grpSpPr>
      <p:sp>
        <p:nvSpPr>
          <p:cNvPr id="214" name="Google Shape;214;p43"/>
          <p:cNvSpPr txBox="1">
            <a:spLocks noGrp="1"/>
          </p:cNvSpPr>
          <p:nvPr>
            <p:ph type="ctrTitle"/>
          </p:nvPr>
        </p:nvSpPr>
        <p:spPr>
          <a:xfrm>
            <a:off x="457200" y="1378446"/>
            <a:ext cx="7787100" cy="936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Helvetica Neue"/>
              <a:buNone/>
            </a:pPr>
            <a:r>
              <a:rPr lang="en-GB" sz="3600" b="1">
                <a:solidFill>
                  <a:srgbClr val="FFFFFF"/>
                </a:solidFill>
                <a:latin typeface="Arial"/>
                <a:ea typeface="Arial"/>
                <a:cs typeface="Arial"/>
                <a:sym typeface="Arial"/>
              </a:rPr>
              <a:t>National context</a:t>
            </a:r>
            <a:endParaRPr sz="3600" b="1">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600" b="1">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r>
              <a:rPr lang="en-GB" sz="2400">
                <a:solidFill>
                  <a:srgbClr val="FFFFFF"/>
                </a:solidFill>
                <a:latin typeface="Arial"/>
                <a:ea typeface="Arial"/>
                <a:cs typeface="Arial"/>
                <a:sym typeface="Arial"/>
              </a:rPr>
              <a:t>Breid O’Brien</a:t>
            </a:r>
            <a:endParaRPr sz="240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r>
              <a:rPr lang="en-GB" sz="2400">
                <a:solidFill>
                  <a:srgbClr val="FFFFFF"/>
                </a:solidFill>
                <a:latin typeface="Arial"/>
                <a:ea typeface="Arial"/>
                <a:cs typeface="Arial"/>
                <a:sym typeface="Arial"/>
              </a:rPr>
              <a:t>Director of innovation &amp; digital health</a:t>
            </a:r>
            <a:endParaRPr sz="240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r>
              <a:rPr lang="en-GB" sz="2400">
                <a:solidFill>
                  <a:srgbClr val="FFFFFF"/>
                </a:solidFill>
                <a:latin typeface="Arial"/>
                <a:ea typeface="Arial"/>
                <a:cs typeface="Arial"/>
                <a:sym typeface="Arial"/>
              </a:rPr>
              <a:t>Digital Care Models team, NHSEI</a:t>
            </a:r>
            <a:endParaRPr sz="240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4200" b="1">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r>
              <a:rPr lang="en-GB" sz="4200" b="1">
                <a:solidFill>
                  <a:srgbClr val="FFFFFF"/>
                </a:solidFill>
                <a:latin typeface="Arial"/>
                <a:ea typeface="Arial"/>
                <a:cs typeface="Arial"/>
                <a:sym typeface="Arial"/>
              </a:rPr>
              <a:t> </a:t>
            </a:r>
            <a:endParaRPr sz="4200" b="1">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600" b="1">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000">
              <a:solidFill>
                <a:srgbClr val="FFFFFF"/>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79"/>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F5496"/>
              </a:buClr>
              <a:buSzPts val="4800"/>
              <a:buFont typeface="Calibri"/>
              <a:buNone/>
            </a:pPr>
            <a:r>
              <a:rPr lang="en-GB" sz="2700">
                <a:solidFill>
                  <a:schemeClr val="accent5"/>
                </a:solidFill>
              </a:rPr>
              <a:t>Dermatology photohub triage outcomes</a:t>
            </a:r>
            <a:endParaRPr sz="900">
              <a:solidFill>
                <a:schemeClr val="accent5"/>
              </a:solidFill>
            </a:endParaRPr>
          </a:p>
        </p:txBody>
      </p:sp>
      <p:sp>
        <p:nvSpPr>
          <p:cNvPr id="700" name="Google Shape;700;p79"/>
          <p:cNvSpPr txBox="1"/>
          <p:nvPr/>
        </p:nvSpPr>
        <p:spPr>
          <a:xfrm>
            <a:off x="-2097225" y="1017600"/>
            <a:ext cx="11665200" cy="52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sz="1600">
                <a:solidFill>
                  <a:schemeClr val="lt1"/>
                </a:solidFill>
              </a:rPr>
              <a:t>                                    Data from 7 March - 14 April 2022</a:t>
            </a:r>
            <a:endParaRPr sz="1600">
              <a:solidFill>
                <a:schemeClr val="lt1"/>
              </a:solidFill>
            </a:endParaRPr>
          </a:p>
        </p:txBody>
      </p:sp>
      <p:pic>
        <p:nvPicPr>
          <p:cNvPr id="701" name="Google Shape;701;p79"/>
          <p:cNvPicPr preferRelativeResize="0"/>
          <p:nvPr/>
        </p:nvPicPr>
        <p:blipFill rotWithShape="1">
          <a:blip r:embed="rId3">
            <a:alphaModFix/>
          </a:blip>
          <a:srcRect/>
          <a:stretch/>
        </p:blipFill>
        <p:spPr>
          <a:xfrm>
            <a:off x="797450" y="884775"/>
            <a:ext cx="7953300" cy="4386900"/>
          </a:xfrm>
          <a:prstGeom prst="rect">
            <a:avLst/>
          </a:prstGeom>
          <a:noFill/>
          <a:ln>
            <a:noFill/>
          </a:ln>
        </p:spPr>
      </p:pic>
      <p:sp>
        <p:nvSpPr>
          <p:cNvPr id="702" name="Google Shape;702;p79"/>
          <p:cNvSpPr txBox="1"/>
          <p:nvPr/>
        </p:nvSpPr>
        <p:spPr>
          <a:xfrm>
            <a:off x="6942850" y="1433900"/>
            <a:ext cx="2096700" cy="329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rPr>
              <a:t>TWR referrals in SASSE area reduced by 64% (DNAs will require TWR appt therefore 58% drop in TWR appts) </a:t>
            </a:r>
            <a:endParaRPr sz="1200">
              <a:solidFill>
                <a:schemeClr val="lt1"/>
              </a:solidFill>
            </a:endParaRPr>
          </a:p>
          <a:p>
            <a:pPr marL="0" marR="0" lvl="0" indent="0" algn="l" rtl="0">
              <a:spcBef>
                <a:spcPts val="0"/>
              </a:spcBef>
              <a:spcAft>
                <a:spcPts val="0"/>
              </a:spcAft>
              <a:buNone/>
            </a:pPr>
            <a:endParaRPr sz="1600">
              <a:solidFill>
                <a:schemeClr val="lt1"/>
              </a:solidFill>
            </a:endParaRPr>
          </a:p>
          <a:p>
            <a:pPr marL="0" marR="0" lvl="0" indent="0" algn="l" rtl="0">
              <a:spcBef>
                <a:spcPts val="0"/>
              </a:spcBef>
              <a:spcAft>
                <a:spcPts val="0"/>
              </a:spcAft>
              <a:buNone/>
            </a:pPr>
            <a:r>
              <a:rPr lang="en-GB" sz="1600" b="1">
                <a:solidFill>
                  <a:schemeClr val="lt1"/>
                </a:solidFill>
              </a:rPr>
              <a:t>27% of patients referred as TWR in SASSE not requiring any hospital appt </a:t>
            </a:r>
            <a:endParaRPr sz="1200">
              <a:solidFill>
                <a:schemeClr val="lt1"/>
              </a:solidFill>
            </a:endParaRPr>
          </a:p>
        </p:txBody>
      </p:sp>
      <p:sp>
        <p:nvSpPr>
          <p:cNvPr id="703" name="Google Shape;703;p79"/>
          <p:cNvSpPr txBox="1"/>
          <p:nvPr/>
        </p:nvSpPr>
        <p:spPr>
          <a:xfrm>
            <a:off x="467550" y="2498164"/>
            <a:ext cx="22788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rPr>
              <a:t>Number of patients through photohub to date: 160</a:t>
            </a:r>
            <a:endParaRPr>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80"/>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TWR referral trends</a:t>
            </a:r>
            <a:endParaRPr/>
          </a:p>
        </p:txBody>
      </p:sp>
      <p:pic>
        <p:nvPicPr>
          <p:cNvPr id="709" name="Google Shape;709;p80"/>
          <p:cNvPicPr preferRelativeResize="0"/>
          <p:nvPr/>
        </p:nvPicPr>
        <p:blipFill rotWithShape="1">
          <a:blip r:embed="rId3">
            <a:alphaModFix/>
          </a:blip>
          <a:srcRect/>
          <a:stretch/>
        </p:blipFill>
        <p:spPr>
          <a:xfrm>
            <a:off x="6694492" y="3981813"/>
            <a:ext cx="2125664" cy="1088018"/>
          </a:xfrm>
          <a:prstGeom prst="rect">
            <a:avLst/>
          </a:prstGeom>
          <a:noFill/>
          <a:ln>
            <a:noFill/>
          </a:ln>
        </p:spPr>
      </p:pic>
      <p:pic>
        <p:nvPicPr>
          <p:cNvPr id="710" name="Google Shape;710;p80" descr="NICS logo-01"/>
          <p:cNvPicPr preferRelativeResize="0"/>
          <p:nvPr/>
        </p:nvPicPr>
        <p:blipFill rotWithShape="1">
          <a:blip r:embed="rId4">
            <a:alphaModFix/>
          </a:blip>
          <a:srcRect/>
          <a:stretch/>
        </p:blipFill>
        <p:spPr>
          <a:xfrm>
            <a:off x="5743350" y="4232694"/>
            <a:ext cx="842084" cy="763088"/>
          </a:xfrm>
          <a:prstGeom prst="rect">
            <a:avLst/>
          </a:prstGeom>
          <a:noFill/>
          <a:ln>
            <a:noFill/>
          </a:ln>
        </p:spPr>
      </p:pic>
      <p:pic>
        <p:nvPicPr>
          <p:cNvPr id="711" name="Google Shape;711;p80" descr="logo_cl"/>
          <p:cNvPicPr preferRelativeResize="0"/>
          <p:nvPr/>
        </p:nvPicPr>
        <p:blipFill rotWithShape="1">
          <a:blip r:embed="rId5">
            <a:alphaModFix/>
          </a:blip>
          <a:srcRect/>
          <a:stretch/>
        </p:blipFill>
        <p:spPr>
          <a:xfrm>
            <a:off x="1999817" y="4477817"/>
            <a:ext cx="3325400" cy="509079"/>
          </a:xfrm>
          <a:prstGeom prst="rect">
            <a:avLst/>
          </a:prstGeom>
          <a:noFill/>
          <a:ln>
            <a:noFill/>
          </a:ln>
        </p:spPr>
      </p:pic>
      <p:pic>
        <p:nvPicPr>
          <p:cNvPr id="712" name="Google Shape;712;p80" descr="Chart, line chart&#10;&#10;Description automatically generated"/>
          <p:cNvPicPr preferRelativeResize="0"/>
          <p:nvPr/>
        </p:nvPicPr>
        <p:blipFill rotWithShape="1">
          <a:blip r:embed="rId6">
            <a:alphaModFix/>
          </a:blip>
          <a:srcRect/>
          <a:stretch/>
        </p:blipFill>
        <p:spPr>
          <a:xfrm>
            <a:off x="213300" y="1758126"/>
            <a:ext cx="8717400" cy="3311700"/>
          </a:xfrm>
          <a:prstGeom prst="rect">
            <a:avLst/>
          </a:prstGeom>
          <a:noFill/>
          <a:ln>
            <a:noFill/>
          </a:ln>
        </p:spPr>
      </p:pic>
      <p:pic>
        <p:nvPicPr>
          <p:cNvPr id="713" name="Google Shape;713;p80" descr="Graphical user interface, text, application&#10;&#10;Description automatically generated"/>
          <p:cNvPicPr preferRelativeResize="0"/>
          <p:nvPr/>
        </p:nvPicPr>
        <p:blipFill rotWithShape="1">
          <a:blip r:embed="rId7">
            <a:alphaModFix/>
          </a:blip>
          <a:srcRect/>
          <a:stretch/>
        </p:blipFill>
        <p:spPr>
          <a:xfrm>
            <a:off x="4458438" y="-2"/>
            <a:ext cx="2728773" cy="1671775"/>
          </a:xfrm>
          <a:prstGeom prst="rect">
            <a:avLst/>
          </a:prstGeom>
          <a:noFill/>
          <a:ln>
            <a:noFill/>
          </a:ln>
        </p:spPr>
      </p:pic>
      <p:sp>
        <p:nvSpPr>
          <p:cNvPr id="714" name="Google Shape;714;p80"/>
          <p:cNvSpPr/>
          <p:nvPr/>
        </p:nvSpPr>
        <p:spPr>
          <a:xfrm>
            <a:off x="5686315" y="2671644"/>
            <a:ext cx="273000" cy="8127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5" name="Google Shape;715;p80"/>
          <p:cNvSpPr txBox="1"/>
          <p:nvPr/>
        </p:nvSpPr>
        <p:spPr>
          <a:xfrm>
            <a:off x="-1" y="901800"/>
            <a:ext cx="23202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a:solidFill>
                  <a:srgbClr val="000000"/>
                </a:solidFill>
              </a:rPr>
              <a:t>These figures include North West Surrey and Guildford &amp; Waverley CCGs</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81"/>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Barriers to implementation</a:t>
            </a:r>
            <a:endParaRPr/>
          </a:p>
        </p:txBody>
      </p:sp>
      <p:pic>
        <p:nvPicPr>
          <p:cNvPr id="721" name="Google Shape;721;p81"/>
          <p:cNvPicPr preferRelativeResize="0"/>
          <p:nvPr/>
        </p:nvPicPr>
        <p:blipFill rotWithShape="1">
          <a:blip r:embed="rId3">
            <a:alphaModFix/>
          </a:blip>
          <a:srcRect/>
          <a:stretch/>
        </p:blipFill>
        <p:spPr>
          <a:xfrm>
            <a:off x="6694492" y="3981813"/>
            <a:ext cx="2125664" cy="1088018"/>
          </a:xfrm>
          <a:prstGeom prst="rect">
            <a:avLst/>
          </a:prstGeom>
          <a:noFill/>
          <a:ln>
            <a:noFill/>
          </a:ln>
        </p:spPr>
      </p:pic>
      <p:pic>
        <p:nvPicPr>
          <p:cNvPr id="722" name="Google Shape;722;p81" descr="NICS logo-01"/>
          <p:cNvPicPr preferRelativeResize="0"/>
          <p:nvPr/>
        </p:nvPicPr>
        <p:blipFill rotWithShape="1">
          <a:blip r:embed="rId4">
            <a:alphaModFix/>
          </a:blip>
          <a:srcRect/>
          <a:stretch/>
        </p:blipFill>
        <p:spPr>
          <a:xfrm>
            <a:off x="5743350" y="4232694"/>
            <a:ext cx="842084" cy="763088"/>
          </a:xfrm>
          <a:prstGeom prst="rect">
            <a:avLst/>
          </a:prstGeom>
          <a:noFill/>
          <a:ln>
            <a:noFill/>
          </a:ln>
        </p:spPr>
      </p:pic>
      <p:pic>
        <p:nvPicPr>
          <p:cNvPr id="723" name="Google Shape;723;p81" descr="logo_cl"/>
          <p:cNvPicPr preferRelativeResize="0"/>
          <p:nvPr/>
        </p:nvPicPr>
        <p:blipFill rotWithShape="1">
          <a:blip r:embed="rId5">
            <a:alphaModFix/>
          </a:blip>
          <a:srcRect/>
          <a:stretch/>
        </p:blipFill>
        <p:spPr>
          <a:xfrm>
            <a:off x="1999817" y="4477817"/>
            <a:ext cx="3325400" cy="509079"/>
          </a:xfrm>
          <a:prstGeom prst="rect">
            <a:avLst/>
          </a:prstGeom>
          <a:noFill/>
          <a:ln>
            <a:noFill/>
          </a:ln>
        </p:spPr>
      </p:pic>
      <p:sp>
        <p:nvSpPr>
          <p:cNvPr id="724" name="Google Shape;724;p81"/>
          <p:cNvSpPr txBox="1"/>
          <p:nvPr/>
        </p:nvSpPr>
        <p:spPr>
          <a:xfrm>
            <a:off x="162000" y="969863"/>
            <a:ext cx="8820000" cy="3182700"/>
          </a:xfrm>
          <a:prstGeom prst="rect">
            <a:avLst/>
          </a:prstGeom>
          <a:noFill/>
          <a:ln>
            <a:noFill/>
          </a:ln>
        </p:spPr>
        <p:txBody>
          <a:bodyPr spcFirstLastPara="1" wrap="square" lIns="91425" tIns="91425" rIns="91425" bIns="91425" anchor="t" anchorCtr="0">
            <a:spAutoFit/>
          </a:bodyPr>
          <a:lstStyle/>
          <a:p>
            <a:pPr marL="228600" lvl="0" indent="-209550" algn="l" rtl="0">
              <a:lnSpc>
                <a:spcPct val="90000"/>
              </a:lnSpc>
              <a:spcBef>
                <a:spcPts val="0"/>
              </a:spcBef>
              <a:spcAft>
                <a:spcPts val="0"/>
              </a:spcAft>
              <a:buClr>
                <a:schemeClr val="dk1"/>
              </a:buClr>
              <a:buSzPts val="2500"/>
              <a:buChar char="•"/>
            </a:pPr>
            <a:r>
              <a:rPr lang="en-GB" sz="2500">
                <a:solidFill>
                  <a:schemeClr val="dk1"/>
                </a:solidFill>
              </a:rPr>
              <a:t>Potential risk to photo incorrect lesion</a:t>
            </a:r>
            <a:endParaRPr sz="2500">
              <a:solidFill>
                <a:schemeClr val="dk1"/>
              </a:solidFill>
            </a:endParaRPr>
          </a:p>
          <a:p>
            <a:pPr marL="685800" lvl="1" indent="-209550" algn="l" rtl="0">
              <a:lnSpc>
                <a:spcPct val="90000"/>
              </a:lnSpc>
              <a:spcBef>
                <a:spcPts val="500"/>
              </a:spcBef>
              <a:spcAft>
                <a:spcPts val="0"/>
              </a:spcAft>
              <a:buClr>
                <a:schemeClr val="dk1"/>
              </a:buClr>
              <a:buSzPts val="2100"/>
              <a:buChar char="•"/>
            </a:pPr>
            <a:r>
              <a:rPr lang="en-GB" sz="2100">
                <a:solidFill>
                  <a:schemeClr val="dk1"/>
                </a:solidFill>
              </a:rPr>
              <a:t>Ask GP to mark the correct lesion and send photo/ patient to photo marked lesion</a:t>
            </a:r>
            <a:endParaRPr sz="2100">
              <a:solidFill>
                <a:schemeClr val="dk1"/>
              </a:solidFill>
            </a:endParaRPr>
          </a:p>
          <a:p>
            <a:pPr marL="685800" lvl="1" indent="-209550" algn="l" rtl="0">
              <a:lnSpc>
                <a:spcPct val="90000"/>
              </a:lnSpc>
              <a:spcBef>
                <a:spcPts val="500"/>
              </a:spcBef>
              <a:spcAft>
                <a:spcPts val="0"/>
              </a:spcAft>
              <a:buClr>
                <a:schemeClr val="dk1"/>
              </a:buClr>
              <a:buSzPts val="2100"/>
              <a:buChar char="•"/>
            </a:pPr>
            <a:r>
              <a:rPr lang="en-GB" sz="2100">
                <a:solidFill>
                  <a:schemeClr val="dk1"/>
                </a:solidFill>
              </a:rPr>
              <a:t>Robust training for HCA on checklist and protocol</a:t>
            </a:r>
            <a:endParaRPr sz="2100">
              <a:solidFill>
                <a:schemeClr val="dk1"/>
              </a:solidFill>
            </a:endParaRPr>
          </a:p>
          <a:p>
            <a:pPr marL="685800" lvl="1" indent="-209550" algn="l" rtl="0">
              <a:lnSpc>
                <a:spcPct val="90000"/>
              </a:lnSpc>
              <a:spcBef>
                <a:spcPts val="500"/>
              </a:spcBef>
              <a:spcAft>
                <a:spcPts val="0"/>
              </a:spcAft>
              <a:buClr>
                <a:schemeClr val="dk1"/>
              </a:buClr>
              <a:buSzPts val="2100"/>
              <a:buChar char="•"/>
            </a:pPr>
            <a:r>
              <a:rPr lang="en-GB" sz="2100">
                <a:solidFill>
                  <a:schemeClr val="dk1"/>
                </a:solidFill>
              </a:rPr>
              <a:t>Teams chat forum for direct feedback between HCA and clinician</a:t>
            </a:r>
            <a:endParaRPr sz="2100">
              <a:solidFill>
                <a:schemeClr val="dk1"/>
              </a:solidFill>
            </a:endParaRPr>
          </a:p>
          <a:p>
            <a:pPr marL="228600" lvl="0" indent="-209550" algn="l" rtl="0">
              <a:lnSpc>
                <a:spcPct val="90000"/>
              </a:lnSpc>
              <a:spcBef>
                <a:spcPts val="1000"/>
              </a:spcBef>
              <a:spcAft>
                <a:spcPts val="0"/>
              </a:spcAft>
              <a:buClr>
                <a:schemeClr val="dk1"/>
              </a:buClr>
              <a:buSzPts val="2500"/>
              <a:buChar char="•"/>
            </a:pPr>
            <a:r>
              <a:rPr lang="en-GB" sz="2500">
                <a:solidFill>
                  <a:schemeClr val="dk1"/>
                </a:solidFill>
              </a:rPr>
              <a:t>Time for consultant to triage images – offset against reduced TWR numbers</a:t>
            </a:r>
            <a:endParaRPr sz="2500">
              <a:solidFill>
                <a:schemeClr val="dk1"/>
              </a:solidFill>
            </a:endParaRPr>
          </a:p>
          <a:p>
            <a:pPr marL="228600" lvl="0" indent="-209550" algn="l" rtl="0">
              <a:lnSpc>
                <a:spcPct val="90000"/>
              </a:lnSpc>
              <a:spcBef>
                <a:spcPts val="1000"/>
              </a:spcBef>
              <a:spcAft>
                <a:spcPts val="0"/>
              </a:spcAft>
              <a:buClr>
                <a:schemeClr val="dk1"/>
              </a:buClr>
              <a:buSzPts val="2500"/>
              <a:buChar char="•"/>
            </a:pPr>
            <a:r>
              <a:rPr lang="en-GB" sz="2500">
                <a:solidFill>
                  <a:schemeClr val="dk1"/>
                </a:solidFill>
              </a:rPr>
              <a:t>Administrative burden of processing photohub outcomes</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2"/>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Summary</a:t>
            </a:r>
            <a:endParaRPr/>
          </a:p>
        </p:txBody>
      </p:sp>
      <p:pic>
        <p:nvPicPr>
          <p:cNvPr id="730" name="Google Shape;730;p82"/>
          <p:cNvPicPr preferRelativeResize="0"/>
          <p:nvPr/>
        </p:nvPicPr>
        <p:blipFill rotWithShape="1">
          <a:blip r:embed="rId3">
            <a:alphaModFix/>
          </a:blip>
          <a:srcRect/>
          <a:stretch/>
        </p:blipFill>
        <p:spPr>
          <a:xfrm>
            <a:off x="6694492" y="3981813"/>
            <a:ext cx="2125664" cy="1088018"/>
          </a:xfrm>
          <a:prstGeom prst="rect">
            <a:avLst/>
          </a:prstGeom>
          <a:noFill/>
          <a:ln>
            <a:noFill/>
          </a:ln>
        </p:spPr>
      </p:pic>
      <p:pic>
        <p:nvPicPr>
          <p:cNvPr id="731" name="Google Shape;731;p82" descr="NICS logo-01"/>
          <p:cNvPicPr preferRelativeResize="0"/>
          <p:nvPr/>
        </p:nvPicPr>
        <p:blipFill rotWithShape="1">
          <a:blip r:embed="rId4">
            <a:alphaModFix/>
          </a:blip>
          <a:srcRect/>
          <a:stretch/>
        </p:blipFill>
        <p:spPr>
          <a:xfrm>
            <a:off x="5743350" y="4232694"/>
            <a:ext cx="842084" cy="763088"/>
          </a:xfrm>
          <a:prstGeom prst="rect">
            <a:avLst/>
          </a:prstGeom>
          <a:noFill/>
          <a:ln>
            <a:noFill/>
          </a:ln>
        </p:spPr>
      </p:pic>
      <p:pic>
        <p:nvPicPr>
          <p:cNvPr id="732" name="Google Shape;732;p82" descr="logo_cl"/>
          <p:cNvPicPr preferRelativeResize="0"/>
          <p:nvPr/>
        </p:nvPicPr>
        <p:blipFill rotWithShape="1">
          <a:blip r:embed="rId5">
            <a:alphaModFix/>
          </a:blip>
          <a:srcRect/>
          <a:stretch/>
        </p:blipFill>
        <p:spPr>
          <a:xfrm>
            <a:off x="1999817" y="4477817"/>
            <a:ext cx="3325400" cy="509079"/>
          </a:xfrm>
          <a:prstGeom prst="rect">
            <a:avLst/>
          </a:prstGeom>
          <a:noFill/>
          <a:ln>
            <a:noFill/>
          </a:ln>
        </p:spPr>
      </p:pic>
      <p:sp>
        <p:nvSpPr>
          <p:cNvPr id="733" name="Google Shape;733;p82"/>
          <p:cNvSpPr txBox="1"/>
          <p:nvPr/>
        </p:nvSpPr>
        <p:spPr>
          <a:xfrm>
            <a:off x="116850" y="1059263"/>
            <a:ext cx="8703300" cy="3156300"/>
          </a:xfrm>
          <a:prstGeom prst="rect">
            <a:avLst/>
          </a:prstGeom>
          <a:noFill/>
          <a:ln>
            <a:noFill/>
          </a:ln>
        </p:spPr>
        <p:txBody>
          <a:bodyPr spcFirstLastPara="1" wrap="square" lIns="91425" tIns="91425" rIns="91425" bIns="91425" anchor="t" anchorCtr="0">
            <a:spAutoFit/>
          </a:bodyPr>
          <a:lstStyle/>
          <a:p>
            <a:pPr marL="228600" lvl="0" indent="-228600" algn="l" rtl="0">
              <a:lnSpc>
                <a:spcPct val="90000"/>
              </a:lnSpc>
              <a:spcBef>
                <a:spcPts val="0"/>
              </a:spcBef>
              <a:spcAft>
                <a:spcPts val="0"/>
              </a:spcAft>
              <a:buClr>
                <a:schemeClr val="dk1"/>
              </a:buClr>
              <a:buSzPts val="2800"/>
              <a:buChar char="•"/>
            </a:pPr>
            <a:r>
              <a:rPr lang="en-GB" sz="2800">
                <a:solidFill>
                  <a:schemeClr val="dk1"/>
                </a:solidFill>
              </a:rPr>
              <a:t>Successful safe implementation of a TWR triage photohub demonstrating over 50% reduction in TWR referrals </a:t>
            </a:r>
            <a:endParaRPr sz="2800">
              <a:solidFill>
                <a:schemeClr val="dk1"/>
              </a:solidFill>
            </a:endParaRPr>
          </a:p>
          <a:p>
            <a:pPr marL="228600" lvl="0" indent="-228600" algn="l" rtl="0">
              <a:lnSpc>
                <a:spcPct val="90000"/>
              </a:lnSpc>
              <a:spcBef>
                <a:spcPts val="1000"/>
              </a:spcBef>
              <a:spcAft>
                <a:spcPts val="0"/>
              </a:spcAft>
              <a:buClr>
                <a:schemeClr val="dk1"/>
              </a:buClr>
              <a:buSzPts val="2800"/>
              <a:buChar char="•"/>
            </a:pPr>
            <a:r>
              <a:rPr lang="en-GB" sz="2800">
                <a:solidFill>
                  <a:schemeClr val="dk1"/>
                </a:solidFill>
              </a:rPr>
              <a:t>Plan to roll out to whole catchment area </a:t>
            </a:r>
            <a:endParaRPr sz="2800">
              <a:solidFill>
                <a:schemeClr val="dk1"/>
              </a:solidFill>
            </a:endParaRPr>
          </a:p>
          <a:p>
            <a:pPr marL="228600" lvl="0" indent="-228600" algn="l" rtl="0">
              <a:lnSpc>
                <a:spcPct val="90000"/>
              </a:lnSpc>
              <a:spcBef>
                <a:spcPts val="1000"/>
              </a:spcBef>
              <a:spcAft>
                <a:spcPts val="0"/>
              </a:spcAft>
              <a:buClr>
                <a:schemeClr val="dk1"/>
              </a:buClr>
              <a:buSzPts val="2800"/>
              <a:buChar char="•"/>
            </a:pPr>
            <a:r>
              <a:rPr lang="en-GB" sz="2800">
                <a:solidFill>
                  <a:schemeClr val="dk1"/>
                </a:solidFill>
              </a:rPr>
              <a:t>?Future adoption of Artificial Intelligence to triage photohub images freeing up consultant time to see more patients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37"/>
        <p:cNvGrpSpPr/>
        <p:nvPr/>
      </p:nvGrpSpPr>
      <p:grpSpPr>
        <a:xfrm>
          <a:off x="0" y="0"/>
          <a:ext cx="0" cy="0"/>
          <a:chOff x="0" y="0"/>
          <a:chExt cx="0" cy="0"/>
        </a:xfrm>
      </p:grpSpPr>
      <p:pic>
        <p:nvPicPr>
          <p:cNvPr id="738" name="Google Shape;738;p83"/>
          <p:cNvPicPr preferRelativeResize="0"/>
          <p:nvPr/>
        </p:nvPicPr>
        <p:blipFill>
          <a:blip r:embed="rId3">
            <a:alphaModFix/>
          </a:blip>
          <a:stretch>
            <a:fillRect/>
          </a:stretch>
        </p:blipFill>
        <p:spPr>
          <a:xfrm>
            <a:off x="7346152" y="3282575"/>
            <a:ext cx="1352475" cy="1352475"/>
          </a:xfrm>
          <a:prstGeom prst="rect">
            <a:avLst/>
          </a:prstGeom>
          <a:noFill/>
          <a:ln>
            <a:noFill/>
          </a:ln>
          <a:effectLst>
            <a:outerShdw blurRad="57150" dist="19050" dir="5400000" algn="bl" rotWithShape="0">
              <a:srgbClr val="000000">
                <a:alpha val="50000"/>
              </a:srgbClr>
            </a:outerShdw>
          </a:effectLst>
        </p:spPr>
      </p:pic>
      <p:sp>
        <p:nvSpPr>
          <p:cNvPr id="739" name="Google Shape;739;p83"/>
          <p:cNvSpPr txBox="1">
            <a:spLocks noGrp="1"/>
          </p:cNvSpPr>
          <p:nvPr>
            <p:ph type="ctrTitle"/>
          </p:nvPr>
        </p:nvSpPr>
        <p:spPr>
          <a:xfrm>
            <a:off x="445850" y="1352775"/>
            <a:ext cx="8537700" cy="93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5EB8"/>
              </a:buClr>
              <a:buSzPts val="3200"/>
              <a:buFont typeface="Arial"/>
              <a:buNone/>
            </a:pPr>
            <a:r>
              <a:rPr lang="en-GB" sz="3400" b="1">
                <a:solidFill>
                  <a:schemeClr val="accent5"/>
                </a:solidFill>
                <a:latin typeface="Arial"/>
                <a:ea typeface="Arial"/>
                <a:cs typeface="Arial"/>
                <a:sym typeface="Arial"/>
              </a:rPr>
              <a:t>Advice &amp; Guidance in UHD dermatology</a:t>
            </a:r>
            <a:endParaRPr sz="2800" b="1">
              <a:solidFill>
                <a:schemeClr val="accent5"/>
              </a:solidFill>
              <a:latin typeface="Arial"/>
              <a:ea typeface="Arial"/>
              <a:cs typeface="Arial"/>
              <a:sym typeface="Arial"/>
            </a:endParaRPr>
          </a:p>
          <a:p>
            <a:pPr marL="0" lvl="0" indent="0" algn="l" rtl="0">
              <a:lnSpc>
                <a:spcPct val="115000"/>
              </a:lnSpc>
              <a:spcBef>
                <a:spcPts val="1000"/>
              </a:spcBef>
              <a:spcAft>
                <a:spcPts val="0"/>
              </a:spcAft>
              <a:buNone/>
            </a:pPr>
            <a:r>
              <a:rPr lang="en-GB" sz="1700">
                <a:solidFill>
                  <a:schemeClr val="accent5"/>
                </a:solidFill>
                <a:latin typeface="Arial"/>
                <a:ea typeface="Arial"/>
                <a:cs typeface="Arial"/>
                <a:sym typeface="Arial"/>
              </a:rPr>
              <a:t>Dr Suzannah August, consultant dermatologist </a:t>
            </a:r>
            <a:endParaRPr sz="1700">
              <a:solidFill>
                <a:schemeClr val="accent5"/>
              </a:solidFill>
              <a:latin typeface="Arial"/>
              <a:ea typeface="Arial"/>
              <a:cs typeface="Arial"/>
              <a:sym typeface="Arial"/>
            </a:endParaRPr>
          </a:p>
          <a:p>
            <a:pPr marL="0" lvl="0" indent="0" algn="l" rtl="0">
              <a:lnSpc>
                <a:spcPct val="115000"/>
              </a:lnSpc>
              <a:spcBef>
                <a:spcPts val="1000"/>
              </a:spcBef>
              <a:spcAft>
                <a:spcPts val="0"/>
              </a:spcAft>
              <a:buClr>
                <a:srgbClr val="005EB8"/>
              </a:buClr>
              <a:buSzPts val="3200"/>
              <a:buFont typeface="Arial"/>
              <a:buNone/>
            </a:pPr>
            <a:br>
              <a:rPr lang="en-GB" sz="2300" b="1">
                <a:latin typeface="Arial"/>
                <a:ea typeface="Arial"/>
                <a:cs typeface="Arial"/>
                <a:sym typeface="Arial"/>
              </a:rPr>
            </a:br>
            <a:endParaRPr sz="340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600">
              <a:solidFill>
                <a:srgbClr val="FFFFFF"/>
              </a:solidFill>
              <a:latin typeface="Arial"/>
              <a:ea typeface="Arial"/>
              <a:cs typeface="Arial"/>
              <a:sym typeface="Arial"/>
            </a:endParaRPr>
          </a:p>
        </p:txBody>
      </p:sp>
      <p:sp>
        <p:nvSpPr>
          <p:cNvPr id="740" name="Google Shape;740;p83"/>
          <p:cNvSpPr txBox="1"/>
          <p:nvPr/>
        </p:nvSpPr>
        <p:spPr>
          <a:xfrm>
            <a:off x="239922" y="-1455939"/>
            <a:ext cx="5256600" cy="1470000"/>
          </a:xfrm>
          <a:prstGeom prst="rect">
            <a:avLst/>
          </a:prstGeom>
          <a:noFill/>
          <a:ln>
            <a:noFill/>
          </a:ln>
        </p:spPr>
        <p:txBody>
          <a:bodyPr spcFirstLastPara="1" wrap="square" lIns="91425" tIns="45700" rIns="91425" bIns="45700" anchor="ctr" anchorCtr="0">
            <a:normAutofit fontScale="70000" lnSpcReduction="20000"/>
          </a:bodyPr>
          <a:lstStyle/>
          <a:p>
            <a:pPr marL="0" lvl="0" indent="0" algn="ctr" rtl="0">
              <a:spcBef>
                <a:spcPts val="0"/>
              </a:spcBef>
              <a:spcAft>
                <a:spcPts val="0"/>
              </a:spcAft>
              <a:buNone/>
            </a:pPr>
            <a:r>
              <a:rPr lang="en-GB" sz="3100">
                <a:solidFill>
                  <a:srgbClr val="000000"/>
                </a:solidFill>
                <a:latin typeface="Calibri"/>
                <a:ea typeface="Calibri"/>
                <a:cs typeface="Calibri"/>
                <a:sym typeface="Calibri"/>
              </a:rPr>
              <a:t>Advice and guidance in </a:t>
            </a:r>
            <a:br>
              <a:rPr lang="en-GB" sz="3100">
                <a:solidFill>
                  <a:srgbClr val="000000"/>
                </a:solidFill>
                <a:latin typeface="Calibri"/>
                <a:ea typeface="Calibri"/>
                <a:cs typeface="Calibri"/>
                <a:sym typeface="Calibri"/>
              </a:rPr>
            </a:br>
            <a:r>
              <a:rPr lang="en-GB" sz="3100">
                <a:solidFill>
                  <a:srgbClr val="000000"/>
                </a:solidFill>
                <a:latin typeface="Calibri"/>
                <a:ea typeface="Calibri"/>
                <a:cs typeface="Calibri"/>
                <a:sym typeface="Calibri"/>
              </a:rPr>
              <a:t>UHD Dermatology </a:t>
            </a:r>
            <a:br>
              <a:rPr lang="en-GB" sz="3100" b="1">
                <a:solidFill>
                  <a:srgbClr val="000000"/>
                </a:solidFill>
                <a:latin typeface="Calibri"/>
                <a:ea typeface="Calibri"/>
                <a:cs typeface="Calibri"/>
                <a:sym typeface="Calibri"/>
              </a:rPr>
            </a:br>
            <a:br>
              <a:rPr lang="en-GB" sz="4400" b="1">
                <a:solidFill>
                  <a:srgbClr val="000000"/>
                </a:solidFill>
                <a:latin typeface="Calibri"/>
                <a:ea typeface="Calibri"/>
                <a:cs typeface="Calibri"/>
                <a:sym typeface="Calibri"/>
              </a:rPr>
            </a:br>
            <a:r>
              <a:rPr lang="en-GB" sz="2700">
                <a:solidFill>
                  <a:srgbClr val="000000"/>
                </a:solidFill>
                <a:latin typeface="Calibri"/>
                <a:ea typeface="Calibri"/>
                <a:cs typeface="Calibri"/>
                <a:sym typeface="Calibri"/>
              </a:rPr>
              <a:t>Dr Suzannah August </a:t>
            </a:r>
            <a:br>
              <a:rPr lang="en-GB" sz="2700">
                <a:solidFill>
                  <a:srgbClr val="000000"/>
                </a:solidFill>
                <a:latin typeface="Calibri"/>
                <a:ea typeface="Calibri"/>
                <a:cs typeface="Calibri"/>
                <a:sym typeface="Calibri"/>
              </a:rPr>
            </a:br>
            <a:r>
              <a:rPr lang="en-GB" sz="1800">
                <a:solidFill>
                  <a:srgbClr val="000000"/>
                </a:solidFill>
                <a:latin typeface="Calibri"/>
                <a:ea typeface="Calibri"/>
                <a:cs typeface="Calibri"/>
                <a:sym typeface="Calibri"/>
              </a:rPr>
              <a:t>May 2022</a:t>
            </a:r>
            <a:endParaRPr sz="1800">
              <a:solidFill>
                <a:srgbClr val="000000"/>
              </a:solidFill>
              <a:latin typeface="Calibri"/>
              <a:ea typeface="Calibri"/>
              <a:cs typeface="Calibri"/>
              <a:sym typeface="Calibri"/>
            </a:endParaRPr>
          </a:p>
        </p:txBody>
      </p:sp>
      <p:pic>
        <p:nvPicPr>
          <p:cNvPr id="741" name="Google Shape;741;p83" descr="LANDMARK: A talk on the archaeological significance of Hengistbury Head has been organised. Picture: Stephen Bath"/>
          <p:cNvPicPr preferRelativeResize="0"/>
          <p:nvPr/>
        </p:nvPicPr>
        <p:blipFill rotWithShape="1">
          <a:blip r:embed="rId4">
            <a:alphaModFix/>
          </a:blip>
          <a:srcRect l="3474"/>
          <a:stretch/>
        </p:blipFill>
        <p:spPr>
          <a:xfrm>
            <a:off x="3139927" y="2857928"/>
            <a:ext cx="2971901" cy="1776285"/>
          </a:xfrm>
          <a:prstGeom prst="rect">
            <a:avLst/>
          </a:prstGeom>
          <a:noFill/>
          <a:ln>
            <a:noFill/>
          </a:ln>
        </p:spPr>
      </p:pic>
      <p:pic>
        <p:nvPicPr>
          <p:cNvPr id="742" name="Google Shape;742;p83" descr="University Hospitals Dorset NHS Foundation Trust">
            <a:hlinkClick r:id="rId5"/>
          </p:cNvPr>
          <p:cNvPicPr preferRelativeResize="0"/>
          <p:nvPr/>
        </p:nvPicPr>
        <p:blipFill rotWithShape="1">
          <a:blip r:embed="rId6">
            <a:alphaModFix/>
          </a:blip>
          <a:srcRect/>
          <a:stretch/>
        </p:blipFill>
        <p:spPr>
          <a:xfrm>
            <a:off x="1751427" y="274774"/>
            <a:ext cx="2971891" cy="817271"/>
          </a:xfrm>
          <a:prstGeom prst="rect">
            <a:avLst/>
          </a:prstGeom>
          <a:noFill/>
          <a:ln>
            <a:noFill/>
          </a:ln>
        </p:spPr>
      </p:pic>
      <p:pic>
        <p:nvPicPr>
          <p:cNvPr id="743" name="Google Shape;743;p83" descr="https://mylifeinbournemouth.files.wordpress.com/2021/03/wp-1615478205485.jpg?w=825&amp;h=510&amp;crop=1"/>
          <p:cNvPicPr preferRelativeResize="0"/>
          <p:nvPr/>
        </p:nvPicPr>
        <p:blipFill rotWithShape="1">
          <a:blip r:embed="rId7">
            <a:alphaModFix/>
          </a:blip>
          <a:srcRect/>
          <a:stretch/>
        </p:blipFill>
        <p:spPr>
          <a:xfrm>
            <a:off x="91950" y="2857100"/>
            <a:ext cx="2876101" cy="1777951"/>
          </a:xfrm>
          <a:prstGeom prst="rect">
            <a:avLst/>
          </a:prstGeom>
          <a:noFill/>
          <a:ln>
            <a:noFill/>
          </a:ln>
        </p:spPr>
      </p:pic>
      <p:pic>
        <p:nvPicPr>
          <p:cNvPr id="744" name="Google Shape;744;p83" descr="NHS Dorset CCG Logo"/>
          <p:cNvPicPr preferRelativeResize="0"/>
          <p:nvPr/>
        </p:nvPicPr>
        <p:blipFill rotWithShape="1">
          <a:blip r:embed="rId8">
            <a:alphaModFix/>
          </a:blip>
          <a:srcRect/>
          <a:stretch/>
        </p:blipFill>
        <p:spPr>
          <a:xfrm>
            <a:off x="4984328" y="315522"/>
            <a:ext cx="2356481" cy="735780"/>
          </a:xfrm>
          <a:prstGeom prst="rect">
            <a:avLst/>
          </a:prstGeom>
          <a:noFill/>
          <a:ln>
            <a:noFill/>
          </a:ln>
        </p:spPr>
      </p:pic>
      <p:pic>
        <p:nvPicPr>
          <p:cNvPr id="745" name="Google Shape;745;p83"/>
          <p:cNvPicPr preferRelativeResize="0"/>
          <p:nvPr/>
        </p:nvPicPr>
        <p:blipFill rotWithShape="1">
          <a:blip r:embed="rId9">
            <a:alphaModFix/>
          </a:blip>
          <a:srcRect/>
          <a:stretch/>
        </p:blipFill>
        <p:spPr>
          <a:xfrm>
            <a:off x="6325002" y="2857100"/>
            <a:ext cx="2666598" cy="17763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49"/>
        <p:cNvGrpSpPr/>
        <p:nvPr/>
      </p:nvGrpSpPr>
      <p:grpSpPr>
        <a:xfrm>
          <a:off x="0" y="0"/>
          <a:ext cx="0" cy="0"/>
          <a:chOff x="0" y="0"/>
          <a:chExt cx="0" cy="0"/>
        </a:xfrm>
      </p:grpSpPr>
      <p:sp>
        <p:nvSpPr>
          <p:cNvPr id="750" name="Google Shape;750;p84"/>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Introduction</a:t>
            </a:r>
            <a:endParaRPr/>
          </a:p>
        </p:txBody>
      </p:sp>
      <p:sp>
        <p:nvSpPr>
          <p:cNvPr id="751" name="Google Shape;751;p84"/>
          <p:cNvSpPr txBox="1"/>
          <p:nvPr/>
        </p:nvSpPr>
        <p:spPr>
          <a:xfrm>
            <a:off x="467550" y="1095650"/>
            <a:ext cx="8363400" cy="45261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GB" sz="1600">
                <a:solidFill>
                  <a:srgbClr val="000000"/>
                </a:solidFill>
              </a:rPr>
              <a:t>University Hospitals D</a:t>
            </a:r>
            <a:r>
              <a:rPr lang="en-GB" sz="1600"/>
              <a:t>orse</a:t>
            </a:r>
            <a:r>
              <a:rPr lang="en-GB" sz="1600">
                <a:solidFill>
                  <a:srgbClr val="000000"/>
                </a:solidFill>
              </a:rPr>
              <a:t>t (UHD) </a:t>
            </a:r>
            <a:r>
              <a:rPr lang="en-GB" sz="1600"/>
              <a:t>D</a:t>
            </a:r>
            <a:r>
              <a:rPr lang="en-GB" sz="1600">
                <a:solidFill>
                  <a:srgbClr val="000000"/>
                </a:solidFill>
              </a:rPr>
              <a:t>ermatology: merger of Bournemouth and Poole hospitals in 2021</a:t>
            </a:r>
            <a:endParaRPr sz="1600">
              <a:solidFill>
                <a:srgbClr val="000000"/>
              </a:solidFill>
            </a:endParaRPr>
          </a:p>
          <a:p>
            <a:pPr marL="0" lvl="0" indent="0" algn="l" rtl="0">
              <a:lnSpc>
                <a:spcPct val="80000"/>
              </a:lnSpc>
              <a:spcBef>
                <a:spcPts val="0"/>
              </a:spcBef>
              <a:spcAft>
                <a:spcPts val="0"/>
              </a:spcAft>
              <a:buNone/>
            </a:pPr>
            <a:endParaRPr sz="1600"/>
          </a:p>
          <a:p>
            <a:pPr marL="0" lvl="0" indent="0" algn="l" rtl="0">
              <a:lnSpc>
                <a:spcPct val="80000"/>
              </a:lnSpc>
              <a:spcBef>
                <a:spcPts val="400"/>
              </a:spcBef>
              <a:spcAft>
                <a:spcPts val="0"/>
              </a:spcAft>
              <a:buNone/>
            </a:pPr>
            <a:r>
              <a:rPr lang="en-GB" sz="1600">
                <a:solidFill>
                  <a:srgbClr val="000000"/>
                </a:solidFill>
              </a:rPr>
              <a:t>Christchurch and Poole </a:t>
            </a:r>
            <a:r>
              <a:rPr lang="en-GB" sz="1600"/>
              <a:t>d</a:t>
            </a:r>
            <a:r>
              <a:rPr lang="en-GB" sz="1600">
                <a:solidFill>
                  <a:srgbClr val="000000"/>
                </a:solidFill>
              </a:rPr>
              <a:t>ermatology departments now UHD Dermatology</a:t>
            </a:r>
            <a:endParaRPr sz="1600">
              <a:solidFill>
                <a:srgbClr val="000000"/>
              </a:solidFill>
            </a:endParaRPr>
          </a:p>
          <a:p>
            <a:pPr marL="0" lvl="0" indent="0" algn="l" rtl="0">
              <a:lnSpc>
                <a:spcPct val="80000"/>
              </a:lnSpc>
              <a:spcBef>
                <a:spcPts val="400"/>
              </a:spcBef>
              <a:spcAft>
                <a:spcPts val="0"/>
              </a:spcAft>
              <a:buNone/>
            </a:pPr>
            <a:endParaRPr sz="1600">
              <a:solidFill>
                <a:srgbClr val="000000"/>
              </a:solidFill>
            </a:endParaRPr>
          </a:p>
          <a:p>
            <a:pPr marL="0" lvl="0" indent="0" algn="l" rtl="0">
              <a:lnSpc>
                <a:spcPct val="80000"/>
              </a:lnSpc>
              <a:spcBef>
                <a:spcPts val="400"/>
              </a:spcBef>
              <a:spcAft>
                <a:spcPts val="0"/>
              </a:spcAft>
              <a:buNone/>
            </a:pPr>
            <a:r>
              <a:rPr lang="en-GB" sz="1600" b="1">
                <a:solidFill>
                  <a:srgbClr val="000000"/>
                </a:solidFill>
              </a:rPr>
              <a:t>Challenges</a:t>
            </a:r>
            <a:endParaRPr sz="1600" b="1">
              <a:solidFill>
                <a:srgbClr val="000000"/>
              </a:solidFill>
            </a:endParaRPr>
          </a:p>
          <a:p>
            <a:pPr marL="0" lvl="0" indent="0" algn="l" rtl="0">
              <a:lnSpc>
                <a:spcPct val="80000"/>
              </a:lnSpc>
              <a:spcBef>
                <a:spcPts val="400"/>
              </a:spcBef>
              <a:spcAft>
                <a:spcPts val="0"/>
              </a:spcAft>
              <a:buNone/>
            </a:pPr>
            <a:endParaRPr sz="1600" b="1"/>
          </a:p>
          <a:p>
            <a:pPr marL="342900" lvl="0" indent="-317500" algn="l" rtl="0">
              <a:lnSpc>
                <a:spcPct val="80000"/>
              </a:lnSpc>
              <a:spcBef>
                <a:spcPts val="400"/>
              </a:spcBef>
              <a:spcAft>
                <a:spcPts val="0"/>
              </a:spcAft>
              <a:buClr>
                <a:srgbClr val="000000"/>
              </a:buClr>
              <a:buSzPts val="1600"/>
              <a:buChar char="•"/>
            </a:pPr>
            <a:r>
              <a:rPr lang="en-GB" sz="1600">
                <a:solidFill>
                  <a:srgbClr val="000000"/>
                </a:solidFill>
              </a:rPr>
              <a:t>Lack of consultants (4.6 FTE for 700,000 patients), historically &lt;4FTE</a:t>
            </a:r>
            <a:endParaRPr sz="1600">
              <a:solidFill>
                <a:srgbClr val="000000"/>
              </a:solidFill>
            </a:endParaRPr>
          </a:p>
          <a:p>
            <a:pPr marL="342900" lvl="0" indent="-215900" algn="l" rtl="0">
              <a:lnSpc>
                <a:spcPct val="80000"/>
              </a:lnSpc>
              <a:spcBef>
                <a:spcPts val="400"/>
              </a:spcBef>
              <a:spcAft>
                <a:spcPts val="0"/>
              </a:spcAft>
              <a:buNone/>
            </a:pPr>
            <a:endParaRPr sz="1600">
              <a:solidFill>
                <a:srgbClr val="000000"/>
              </a:solidFill>
            </a:endParaRPr>
          </a:p>
          <a:p>
            <a:pPr marL="342900" lvl="0" indent="-317500" algn="l" rtl="0">
              <a:lnSpc>
                <a:spcPct val="80000"/>
              </a:lnSpc>
              <a:spcBef>
                <a:spcPts val="400"/>
              </a:spcBef>
              <a:spcAft>
                <a:spcPts val="0"/>
              </a:spcAft>
              <a:buClr>
                <a:srgbClr val="000000"/>
              </a:buClr>
              <a:buSzPts val="1600"/>
              <a:buChar char="•"/>
            </a:pPr>
            <a:r>
              <a:rPr lang="en-GB" sz="1600">
                <a:solidFill>
                  <a:srgbClr val="000000"/>
                </a:solidFill>
              </a:rPr>
              <a:t>Increasingly high burden of skin cancer in Dorset (150 2ww referrals/week)</a:t>
            </a:r>
            <a:endParaRPr sz="1600">
              <a:solidFill>
                <a:srgbClr val="000000"/>
              </a:solidFill>
            </a:endParaRPr>
          </a:p>
          <a:p>
            <a:pPr marL="342900" lvl="0" indent="-215900" algn="l" rtl="0">
              <a:lnSpc>
                <a:spcPct val="80000"/>
              </a:lnSpc>
              <a:spcBef>
                <a:spcPts val="400"/>
              </a:spcBef>
              <a:spcAft>
                <a:spcPts val="0"/>
              </a:spcAft>
              <a:buNone/>
            </a:pPr>
            <a:endParaRPr sz="1600">
              <a:solidFill>
                <a:srgbClr val="000000"/>
              </a:solidFill>
            </a:endParaRPr>
          </a:p>
          <a:p>
            <a:pPr marL="342900" lvl="0" indent="-317500" algn="l" rtl="0">
              <a:lnSpc>
                <a:spcPct val="80000"/>
              </a:lnSpc>
              <a:spcBef>
                <a:spcPts val="400"/>
              </a:spcBef>
              <a:spcAft>
                <a:spcPts val="0"/>
              </a:spcAft>
              <a:buClr>
                <a:srgbClr val="000000"/>
              </a:buClr>
              <a:buSzPts val="1600"/>
              <a:buChar char="•"/>
            </a:pPr>
            <a:r>
              <a:rPr lang="en-GB" sz="1600">
                <a:solidFill>
                  <a:srgbClr val="000000"/>
                </a:solidFill>
              </a:rPr>
              <a:t>Impact on routine referrals (100/week)</a:t>
            </a:r>
            <a:endParaRPr sz="1600">
              <a:solidFill>
                <a:srgbClr val="000000"/>
              </a:solidFill>
            </a:endParaRPr>
          </a:p>
          <a:p>
            <a:pPr marL="342900" lvl="0" indent="-215900" algn="l" rtl="0">
              <a:lnSpc>
                <a:spcPct val="80000"/>
              </a:lnSpc>
              <a:spcBef>
                <a:spcPts val="400"/>
              </a:spcBef>
              <a:spcAft>
                <a:spcPts val="0"/>
              </a:spcAft>
              <a:buNone/>
            </a:pPr>
            <a:endParaRPr sz="1600">
              <a:solidFill>
                <a:srgbClr val="000000"/>
              </a:solidFill>
            </a:endParaRPr>
          </a:p>
          <a:p>
            <a:pPr marL="342900" lvl="0" indent="-317500" algn="l" rtl="0">
              <a:lnSpc>
                <a:spcPct val="80000"/>
              </a:lnSpc>
              <a:spcBef>
                <a:spcPts val="400"/>
              </a:spcBef>
              <a:spcAft>
                <a:spcPts val="0"/>
              </a:spcAft>
              <a:buClr>
                <a:srgbClr val="000000"/>
              </a:buClr>
              <a:buSzPts val="1600"/>
              <a:buChar char="•"/>
            </a:pPr>
            <a:r>
              <a:rPr lang="en-GB" sz="1600">
                <a:solidFill>
                  <a:srgbClr val="000000"/>
                </a:solidFill>
              </a:rPr>
              <a:t>Demand outstrips capacity – further backlog created by pandemic</a:t>
            </a:r>
            <a:endParaRPr sz="1600">
              <a:solidFill>
                <a:srgbClr val="000000"/>
              </a:solidFill>
            </a:endParaRPr>
          </a:p>
          <a:p>
            <a:pPr marL="342900" lvl="0" indent="-215900" algn="l" rtl="0">
              <a:lnSpc>
                <a:spcPct val="80000"/>
              </a:lnSpc>
              <a:spcBef>
                <a:spcPts val="400"/>
              </a:spcBef>
              <a:spcAft>
                <a:spcPts val="0"/>
              </a:spcAft>
              <a:buNone/>
            </a:pPr>
            <a:endParaRPr sz="1600">
              <a:solidFill>
                <a:srgbClr val="000000"/>
              </a:solidFill>
            </a:endParaRPr>
          </a:p>
          <a:p>
            <a:pPr marL="342900" lvl="0" indent="-317500" algn="l" rtl="0">
              <a:lnSpc>
                <a:spcPct val="80000"/>
              </a:lnSpc>
              <a:spcBef>
                <a:spcPts val="400"/>
              </a:spcBef>
              <a:spcAft>
                <a:spcPts val="0"/>
              </a:spcAft>
              <a:buClr>
                <a:srgbClr val="000000"/>
              </a:buClr>
              <a:buSzPts val="1600"/>
              <a:buChar char="•"/>
            </a:pPr>
            <a:r>
              <a:rPr lang="en-GB" sz="1600">
                <a:solidFill>
                  <a:srgbClr val="000000"/>
                </a:solidFill>
              </a:rPr>
              <a:t>Christchurch stopped receiving routine referrals in 2019</a:t>
            </a:r>
            <a:endParaRPr sz="16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55"/>
        <p:cNvGrpSpPr/>
        <p:nvPr/>
      </p:nvGrpSpPr>
      <p:grpSpPr>
        <a:xfrm>
          <a:off x="0" y="0"/>
          <a:ext cx="0" cy="0"/>
          <a:chOff x="0" y="0"/>
          <a:chExt cx="0" cy="0"/>
        </a:xfrm>
      </p:grpSpPr>
      <p:sp>
        <p:nvSpPr>
          <p:cNvPr id="756" name="Google Shape;756;p85"/>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Switch to Advice &amp; Guidance</a:t>
            </a:r>
            <a:endParaRPr/>
          </a:p>
        </p:txBody>
      </p:sp>
      <p:sp>
        <p:nvSpPr>
          <p:cNvPr id="757" name="Google Shape;757;p85"/>
          <p:cNvSpPr txBox="1"/>
          <p:nvPr/>
        </p:nvSpPr>
        <p:spPr>
          <a:xfrm>
            <a:off x="467550" y="1095650"/>
            <a:ext cx="8363400" cy="4526100"/>
          </a:xfrm>
          <a:prstGeom prst="rect">
            <a:avLst/>
          </a:prstGeom>
          <a:noFill/>
          <a:ln>
            <a:noFill/>
          </a:ln>
        </p:spPr>
        <p:txBody>
          <a:bodyPr spcFirstLastPara="1" wrap="square" lIns="91425" tIns="45700" rIns="91425" bIns="45700" anchor="t" anchorCtr="0">
            <a:normAutofit/>
          </a:bodyPr>
          <a:lstStyle/>
          <a:p>
            <a:pPr marL="342900" lvl="0" indent="-330200" algn="l" rtl="0">
              <a:spcBef>
                <a:spcPts val="0"/>
              </a:spcBef>
              <a:spcAft>
                <a:spcPts val="0"/>
              </a:spcAft>
              <a:buClr>
                <a:schemeClr val="dk1"/>
              </a:buClr>
              <a:buSzPts val="1800"/>
              <a:buChar char="•"/>
            </a:pPr>
            <a:r>
              <a:rPr lang="en-GB" sz="1800">
                <a:solidFill>
                  <a:schemeClr val="dk1"/>
                </a:solidFill>
              </a:rPr>
              <a:t>Advice and guidance service offered to GPs since 2017 (via eRS)</a:t>
            </a:r>
            <a:endParaRPr sz="1800">
              <a:solidFill>
                <a:schemeClr val="dk1"/>
              </a:solidFill>
            </a:endParaRPr>
          </a:p>
          <a:p>
            <a:pPr marL="342900" lvl="0" indent="-215900" algn="l" rtl="0">
              <a:spcBef>
                <a:spcPts val="400"/>
              </a:spcBef>
              <a:spcAft>
                <a:spcPts val="0"/>
              </a:spcAft>
              <a:buClr>
                <a:schemeClr val="dk1"/>
              </a:buClr>
              <a:buSzPts val="2000"/>
              <a:buFont typeface="Arial"/>
              <a:buNone/>
            </a:pPr>
            <a:endParaRPr sz="1800">
              <a:solidFill>
                <a:schemeClr val="dk1"/>
              </a:solidFill>
            </a:endParaRPr>
          </a:p>
          <a:p>
            <a:pPr marL="342900" lvl="0" indent="-330200" algn="l" rtl="0">
              <a:spcBef>
                <a:spcPts val="400"/>
              </a:spcBef>
              <a:spcAft>
                <a:spcPts val="0"/>
              </a:spcAft>
              <a:buClr>
                <a:schemeClr val="dk1"/>
              </a:buClr>
              <a:buSzPts val="1800"/>
              <a:buChar char="•"/>
            </a:pPr>
            <a:r>
              <a:rPr lang="en-GB" sz="1800">
                <a:solidFill>
                  <a:schemeClr val="dk1"/>
                </a:solidFill>
              </a:rPr>
              <a:t>All non-2ww referrals switched to advice and guidance pathway in October 2021</a:t>
            </a:r>
            <a:endParaRPr sz="1800">
              <a:solidFill>
                <a:schemeClr val="dk1"/>
              </a:solidFill>
            </a:endParaRPr>
          </a:p>
          <a:p>
            <a:pPr marL="342900" lvl="0" indent="-215900" algn="l" rtl="0">
              <a:spcBef>
                <a:spcPts val="400"/>
              </a:spcBef>
              <a:spcAft>
                <a:spcPts val="0"/>
              </a:spcAft>
              <a:buClr>
                <a:schemeClr val="dk1"/>
              </a:buClr>
              <a:buSzPts val="2000"/>
              <a:buFont typeface="Arial"/>
              <a:buNone/>
            </a:pPr>
            <a:endParaRPr sz="1800">
              <a:solidFill>
                <a:schemeClr val="dk1"/>
              </a:solidFill>
            </a:endParaRPr>
          </a:p>
          <a:p>
            <a:pPr marL="342900" lvl="0" indent="-330200" algn="l" rtl="0">
              <a:spcBef>
                <a:spcPts val="400"/>
              </a:spcBef>
              <a:spcAft>
                <a:spcPts val="0"/>
              </a:spcAft>
              <a:buClr>
                <a:schemeClr val="dk1"/>
              </a:buClr>
              <a:buSzPts val="1800"/>
              <a:buChar char="•"/>
            </a:pPr>
            <a:r>
              <a:rPr lang="en-GB" sz="1800">
                <a:solidFill>
                  <a:schemeClr val="dk1"/>
                </a:solidFill>
              </a:rPr>
              <a:t>A+G pathway chosen over RAS - enables interim clinical advice for patients waiting for appointment</a:t>
            </a:r>
            <a:endParaRPr sz="1800">
              <a:solidFill>
                <a:schemeClr val="dk1"/>
              </a:solidFill>
            </a:endParaRPr>
          </a:p>
          <a:p>
            <a:pPr marL="342900" lvl="0" indent="-215900" algn="l" rtl="0">
              <a:spcBef>
                <a:spcPts val="400"/>
              </a:spcBef>
              <a:spcAft>
                <a:spcPts val="0"/>
              </a:spcAft>
              <a:buClr>
                <a:schemeClr val="dk1"/>
              </a:buClr>
              <a:buSzPts val="2000"/>
              <a:buFont typeface="Arial"/>
              <a:buNone/>
            </a:pPr>
            <a:endParaRPr sz="1800">
              <a:solidFill>
                <a:schemeClr val="dk1"/>
              </a:solidFill>
            </a:endParaRPr>
          </a:p>
          <a:p>
            <a:pPr marL="342900" lvl="0" indent="-330200" algn="l" rtl="0">
              <a:spcBef>
                <a:spcPts val="400"/>
              </a:spcBef>
              <a:spcAft>
                <a:spcPts val="0"/>
              </a:spcAft>
              <a:buClr>
                <a:schemeClr val="dk1"/>
              </a:buClr>
              <a:buSzPts val="1800"/>
              <a:buChar char="•"/>
            </a:pPr>
            <a:r>
              <a:rPr lang="en-GB" sz="1800">
                <a:solidFill>
                  <a:schemeClr val="dk1"/>
                </a:solidFill>
              </a:rPr>
              <a:t>Change in service achieved with support from Dorset CCG, local GPs, consultants, hospital management team and NHS digital funding</a:t>
            </a:r>
            <a:endParaRPr sz="1800">
              <a:solidFill>
                <a:schemeClr val="dk1"/>
              </a:solidFill>
            </a:endParaRPr>
          </a:p>
          <a:p>
            <a:pPr marL="342900" lvl="0" indent="-215900" algn="l" rtl="0">
              <a:spcBef>
                <a:spcPts val="400"/>
              </a:spcBef>
              <a:spcAft>
                <a:spcPts val="0"/>
              </a:spcAft>
              <a:buClr>
                <a:schemeClr val="dk1"/>
              </a:buClr>
              <a:buSzPts val="2000"/>
              <a:buFont typeface="Arial"/>
              <a:buNone/>
            </a:pPr>
            <a:endParaRPr sz="1800">
              <a:solidFill>
                <a:schemeClr val="dk1"/>
              </a:solidFill>
            </a:endParaRPr>
          </a:p>
          <a:p>
            <a:pPr marL="342900" lvl="0" indent="-330200" algn="l" rtl="0">
              <a:spcBef>
                <a:spcPts val="400"/>
              </a:spcBef>
              <a:spcAft>
                <a:spcPts val="0"/>
              </a:spcAft>
              <a:buClr>
                <a:schemeClr val="dk1"/>
              </a:buClr>
              <a:buSzPts val="1800"/>
              <a:buChar char="•"/>
            </a:pPr>
            <a:r>
              <a:rPr lang="en-GB" sz="1800">
                <a:solidFill>
                  <a:schemeClr val="dk1"/>
                </a:solidFill>
              </a:rPr>
              <a:t>GPs asked to send all referrals with images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61"/>
        <p:cNvGrpSpPr/>
        <p:nvPr/>
      </p:nvGrpSpPr>
      <p:grpSpPr>
        <a:xfrm>
          <a:off x="0" y="0"/>
          <a:ext cx="0" cy="0"/>
          <a:chOff x="0" y="0"/>
          <a:chExt cx="0" cy="0"/>
        </a:xfrm>
      </p:grpSpPr>
      <p:sp>
        <p:nvSpPr>
          <p:cNvPr id="762" name="Google Shape;762;p86"/>
          <p:cNvSpPr txBox="1">
            <a:spLocks noGrp="1"/>
          </p:cNvSpPr>
          <p:nvPr>
            <p:ph type="title"/>
          </p:nvPr>
        </p:nvSpPr>
        <p:spPr>
          <a:xfrm>
            <a:off x="1627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A&amp;G outcomes - Feb/Mar 2022 </a:t>
            </a:r>
            <a:r>
              <a:rPr lang="en-GB" sz="2400"/>
              <a:t>(</a:t>
            </a:r>
            <a:r>
              <a:rPr lang="en-GB" sz="2100"/>
              <a:t>571 patients)</a:t>
            </a:r>
            <a:endParaRPr sz="2100"/>
          </a:p>
        </p:txBody>
      </p:sp>
      <p:pic>
        <p:nvPicPr>
          <p:cNvPr id="763" name="Google Shape;763;p86"/>
          <p:cNvPicPr preferRelativeResize="0"/>
          <p:nvPr/>
        </p:nvPicPr>
        <p:blipFill rotWithShape="1">
          <a:blip r:embed="rId3">
            <a:alphaModFix/>
          </a:blip>
          <a:srcRect/>
          <a:stretch/>
        </p:blipFill>
        <p:spPr>
          <a:xfrm>
            <a:off x="941512" y="654968"/>
            <a:ext cx="7128900" cy="48246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67"/>
        <p:cNvGrpSpPr/>
        <p:nvPr/>
      </p:nvGrpSpPr>
      <p:grpSpPr>
        <a:xfrm>
          <a:off x="0" y="0"/>
          <a:ext cx="0" cy="0"/>
          <a:chOff x="0" y="0"/>
          <a:chExt cx="0" cy="0"/>
        </a:xfrm>
      </p:grpSpPr>
      <p:sp>
        <p:nvSpPr>
          <p:cNvPr id="768" name="Google Shape;768;p87"/>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A&amp;G outcomes</a:t>
            </a:r>
            <a:endParaRPr/>
          </a:p>
        </p:txBody>
      </p:sp>
      <p:pic>
        <p:nvPicPr>
          <p:cNvPr id="769" name="Google Shape;769;p87"/>
          <p:cNvPicPr preferRelativeResize="0"/>
          <p:nvPr/>
        </p:nvPicPr>
        <p:blipFill rotWithShape="1">
          <a:blip r:embed="rId3">
            <a:alphaModFix/>
          </a:blip>
          <a:srcRect/>
          <a:stretch/>
        </p:blipFill>
        <p:spPr>
          <a:xfrm>
            <a:off x="19057" y="1420057"/>
            <a:ext cx="4896600" cy="3312300"/>
          </a:xfrm>
          <a:prstGeom prst="rect">
            <a:avLst/>
          </a:prstGeom>
          <a:noFill/>
          <a:ln>
            <a:noFill/>
          </a:ln>
        </p:spPr>
      </p:pic>
      <p:sp>
        <p:nvSpPr>
          <p:cNvPr id="770" name="Google Shape;770;p87"/>
          <p:cNvSpPr txBox="1"/>
          <p:nvPr/>
        </p:nvSpPr>
        <p:spPr>
          <a:xfrm>
            <a:off x="4935050" y="1163250"/>
            <a:ext cx="4066800" cy="406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i="0" u="none" strike="noStrike" cap="none">
                <a:solidFill>
                  <a:srgbClr val="000000"/>
                </a:solidFill>
              </a:rPr>
              <a:t>Time to respond:</a:t>
            </a:r>
            <a:endParaRPr sz="1600" b="1"/>
          </a:p>
          <a:p>
            <a:pPr marL="285750" marR="0" lvl="0" indent="-273050" algn="l" rtl="0">
              <a:spcBef>
                <a:spcPts val="0"/>
              </a:spcBef>
              <a:spcAft>
                <a:spcPts val="0"/>
              </a:spcAft>
              <a:buClr>
                <a:srgbClr val="000000"/>
              </a:buClr>
              <a:buSzPts val="1600"/>
              <a:buChar char="•"/>
            </a:pPr>
            <a:r>
              <a:rPr lang="en-GB" sz="1600">
                <a:solidFill>
                  <a:srgbClr val="000000"/>
                </a:solidFill>
              </a:rPr>
              <a:t>All cases: mean 8.5 days (0 to 21 days)</a:t>
            </a:r>
            <a:endParaRPr sz="1600"/>
          </a:p>
          <a:p>
            <a:pPr marL="285750" marR="0" lvl="0" indent="-273050" algn="l" rtl="0">
              <a:spcBef>
                <a:spcPts val="0"/>
              </a:spcBef>
              <a:spcAft>
                <a:spcPts val="0"/>
              </a:spcAft>
              <a:buClr>
                <a:srgbClr val="000000"/>
              </a:buClr>
              <a:buSzPts val="1600"/>
              <a:buChar char="•"/>
            </a:pPr>
            <a:r>
              <a:rPr lang="en-GB" sz="1600">
                <a:solidFill>
                  <a:srgbClr val="000000"/>
                </a:solidFill>
              </a:rPr>
              <a:t>Urgent cases: mean 3.3 days (0 to 8 days) </a:t>
            </a:r>
            <a:endParaRPr sz="1600">
              <a:solidFill>
                <a:srgbClr val="000000"/>
              </a:solidFill>
            </a:endParaRPr>
          </a:p>
          <a:p>
            <a:pPr marL="285750" marR="0" lvl="0" indent="-273050" algn="l" rtl="0">
              <a:spcBef>
                <a:spcPts val="0"/>
              </a:spcBef>
              <a:spcAft>
                <a:spcPts val="0"/>
              </a:spcAft>
              <a:buClr>
                <a:srgbClr val="000000"/>
              </a:buClr>
              <a:buSzPts val="1600"/>
              <a:buChar char="•"/>
            </a:pPr>
            <a:r>
              <a:rPr lang="en-GB" sz="1600">
                <a:solidFill>
                  <a:srgbClr val="000000"/>
                </a:solidFill>
              </a:rPr>
              <a:t>30% cases marked as urgent</a:t>
            </a:r>
            <a:endParaRPr sz="1600">
              <a:solidFill>
                <a:srgbClr val="000000"/>
              </a:solidFill>
            </a:endParaRPr>
          </a:p>
          <a:p>
            <a:pPr marL="0" marR="0" lvl="0" indent="0" algn="l" rtl="0">
              <a:spcBef>
                <a:spcPts val="0"/>
              </a:spcBef>
              <a:spcAft>
                <a:spcPts val="0"/>
              </a:spcAft>
              <a:buNone/>
            </a:pPr>
            <a:endParaRPr sz="1600">
              <a:solidFill>
                <a:srgbClr val="000000"/>
              </a:solidFill>
            </a:endParaRPr>
          </a:p>
          <a:p>
            <a:pPr marL="0" marR="0" lvl="0" indent="0" algn="l" rtl="0">
              <a:spcBef>
                <a:spcPts val="0"/>
              </a:spcBef>
              <a:spcAft>
                <a:spcPts val="0"/>
              </a:spcAft>
              <a:buNone/>
            </a:pPr>
            <a:r>
              <a:rPr lang="en-GB" sz="1600" b="1">
                <a:solidFill>
                  <a:srgbClr val="000000"/>
                </a:solidFill>
              </a:rPr>
              <a:t>Referrals returned:</a:t>
            </a:r>
            <a:endParaRPr sz="1600" b="1"/>
          </a:p>
          <a:p>
            <a:pPr marL="285750" marR="0" lvl="0" indent="-273050" algn="l" rtl="0">
              <a:spcBef>
                <a:spcPts val="0"/>
              </a:spcBef>
              <a:spcAft>
                <a:spcPts val="0"/>
              </a:spcAft>
              <a:buClr>
                <a:srgbClr val="000000"/>
              </a:buClr>
              <a:buSzPts val="1600"/>
              <a:buChar char="•"/>
            </a:pPr>
            <a:r>
              <a:rPr lang="en-GB" sz="1600">
                <a:solidFill>
                  <a:srgbClr val="000000"/>
                </a:solidFill>
              </a:rPr>
              <a:t>No image - 40%</a:t>
            </a:r>
            <a:endParaRPr sz="1600"/>
          </a:p>
          <a:p>
            <a:pPr marL="285750" marR="0" lvl="0" indent="-273050" algn="l" rtl="0">
              <a:spcBef>
                <a:spcPts val="0"/>
              </a:spcBef>
              <a:spcAft>
                <a:spcPts val="0"/>
              </a:spcAft>
              <a:buClr>
                <a:srgbClr val="000000"/>
              </a:buClr>
              <a:buSzPts val="1600"/>
              <a:buChar char="•"/>
            </a:pPr>
            <a:r>
              <a:rPr lang="en-GB" sz="1600">
                <a:solidFill>
                  <a:srgbClr val="000000"/>
                </a:solidFill>
              </a:rPr>
              <a:t>Image out of focus/ thumbnail – 40%</a:t>
            </a:r>
            <a:endParaRPr sz="1600">
              <a:solidFill>
                <a:srgbClr val="000000"/>
              </a:solidFill>
            </a:endParaRPr>
          </a:p>
          <a:p>
            <a:pPr marL="0" marR="0" lvl="0" indent="0" algn="l" rtl="0">
              <a:spcBef>
                <a:spcPts val="0"/>
              </a:spcBef>
              <a:spcAft>
                <a:spcPts val="0"/>
              </a:spcAft>
              <a:buNone/>
            </a:pPr>
            <a:endParaRPr sz="1600"/>
          </a:p>
          <a:p>
            <a:pPr marL="0" lvl="0" indent="0" algn="l" rtl="0">
              <a:spcBef>
                <a:spcPts val="0"/>
              </a:spcBef>
              <a:spcAft>
                <a:spcPts val="0"/>
              </a:spcAft>
              <a:buClr>
                <a:schemeClr val="dk1"/>
              </a:buClr>
              <a:buFont typeface="Arial"/>
              <a:buNone/>
            </a:pPr>
            <a:r>
              <a:rPr lang="en-GB" sz="1600" b="1">
                <a:solidFill>
                  <a:schemeClr val="dk1"/>
                </a:solidFill>
              </a:rPr>
              <a:t>Quality of referrals improved over last 6 months:</a:t>
            </a:r>
            <a:endParaRPr sz="1600" b="1">
              <a:solidFill>
                <a:schemeClr val="dk1"/>
              </a:solidFill>
            </a:endParaRPr>
          </a:p>
          <a:p>
            <a:pPr marL="285750" lvl="0" indent="-273050" algn="l" rtl="0">
              <a:spcBef>
                <a:spcPts val="0"/>
              </a:spcBef>
              <a:spcAft>
                <a:spcPts val="0"/>
              </a:spcAft>
              <a:buClr>
                <a:schemeClr val="dk1"/>
              </a:buClr>
              <a:buSzPts val="1600"/>
              <a:buChar char="•"/>
            </a:pPr>
            <a:r>
              <a:rPr lang="en-GB" sz="1600">
                <a:solidFill>
                  <a:schemeClr val="dk1"/>
                </a:solidFill>
              </a:rPr>
              <a:t>eConsult documents reduced by 60%</a:t>
            </a:r>
            <a:endParaRPr sz="1600">
              <a:solidFill>
                <a:schemeClr val="dk1"/>
              </a:solidFill>
            </a:endParaRPr>
          </a:p>
          <a:p>
            <a:pPr marL="285750" lvl="0" indent="-273050" algn="l" rtl="0">
              <a:spcBef>
                <a:spcPts val="0"/>
              </a:spcBef>
              <a:spcAft>
                <a:spcPts val="0"/>
              </a:spcAft>
              <a:buClr>
                <a:schemeClr val="dk1"/>
              </a:buClr>
              <a:buSzPts val="1600"/>
              <a:buChar char="•"/>
            </a:pPr>
            <a:r>
              <a:rPr lang="en-GB" sz="1600">
                <a:solidFill>
                  <a:schemeClr val="dk1"/>
                </a:solidFill>
              </a:rPr>
              <a:t>Returned referrals reduced from 12% to 9% </a:t>
            </a:r>
            <a:endParaRPr sz="1600"/>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74"/>
        <p:cNvGrpSpPr/>
        <p:nvPr/>
      </p:nvGrpSpPr>
      <p:grpSpPr>
        <a:xfrm>
          <a:off x="0" y="0"/>
          <a:ext cx="0" cy="0"/>
          <a:chOff x="0" y="0"/>
          <a:chExt cx="0" cy="0"/>
        </a:xfrm>
      </p:grpSpPr>
      <p:sp>
        <p:nvSpPr>
          <p:cNvPr id="775" name="Google Shape;775;p88"/>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A&amp;G outcomes</a:t>
            </a:r>
            <a:endParaRPr/>
          </a:p>
        </p:txBody>
      </p:sp>
      <p:sp>
        <p:nvSpPr>
          <p:cNvPr id="776" name="Google Shape;776;p88"/>
          <p:cNvSpPr txBox="1"/>
          <p:nvPr/>
        </p:nvSpPr>
        <p:spPr>
          <a:xfrm>
            <a:off x="5269625" y="1095650"/>
            <a:ext cx="3561300" cy="4526100"/>
          </a:xfrm>
          <a:prstGeom prst="rect">
            <a:avLst/>
          </a:prstGeom>
          <a:noFill/>
          <a:ln>
            <a:noFill/>
          </a:ln>
        </p:spPr>
        <p:txBody>
          <a:bodyPr spcFirstLastPara="1" wrap="square" lIns="91425" tIns="45700" rIns="91425" bIns="45700" anchor="t" anchorCtr="0">
            <a:normAutofit/>
          </a:bodyPr>
          <a:lstStyle/>
          <a:p>
            <a:pPr marL="342900" lvl="0" indent="-336550" algn="l" rtl="0">
              <a:spcBef>
                <a:spcPts val="0"/>
              </a:spcBef>
              <a:spcAft>
                <a:spcPts val="0"/>
              </a:spcAft>
              <a:buClr>
                <a:schemeClr val="dk1"/>
              </a:buClr>
              <a:buSzPts val="1900"/>
              <a:buChar char="•"/>
            </a:pPr>
            <a:r>
              <a:rPr lang="en-GB" sz="1900">
                <a:solidFill>
                  <a:schemeClr val="dk1"/>
                </a:solidFill>
              </a:rPr>
              <a:t>Conversion to clinic appointments was 23% before switch</a:t>
            </a:r>
            <a:endParaRPr sz="1300">
              <a:solidFill>
                <a:schemeClr val="dk1"/>
              </a:solidFill>
            </a:endParaRPr>
          </a:p>
          <a:p>
            <a:pPr marL="342900" lvl="0" indent="-336550" algn="l" rtl="0">
              <a:spcBef>
                <a:spcPts val="0"/>
              </a:spcBef>
              <a:spcAft>
                <a:spcPts val="0"/>
              </a:spcAft>
              <a:buClr>
                <a:schemeClr val="dk1"/>
              </a:buClr>
              <a:buSzPts val="1900"/>
              <a:buChar char="•"/>
            </a:pPr>
            <a:r>
              <a:rPr lang="en-GB" sz="1900">
                <a:solidFill>
                  <a:schemeClr val="dk1"/>
                </a:solidFill>
              </a:rPr>
              <a:t>25% patients converted  appointment also received interim advice</a:t>
            </a:r>
            <a:endParaRPr sz="1300">
              <a:solidFill>
                <a:schemeClr val="dk1"/>
              </a:solidFill>
            </a:endParaRPr>
          </a:p>
          <a:p>
            <a:pPr marL="342900" lvl="0" indent="-336550" algn="l" rtl="0">
              <a:spcBef>
                <a:spcPts val="0"/>
              </a:spcBef>
              <a:spcAft>
                <a:spcPts val="0"/>
              </a:spcAft>
              <a:buClr>
                <a:schemeClr val="dk1"/>
              </a:buClr>
              <a:buSzPts val="1900"/>
              <a:buChar char="•"/>
            </a:pPr>
            <a:r>
              <a:rPr lang="en-GB" sz="1900">
                <a:solidFill>
                  <a:schemeClr val="dk1"/>
                </a:solidFill>
              </a:rPr>
              <a:t>Only a small number of patients were directly listed of procedures</a:t>
            </a:r>
            <a:endParaRPr sz="1900">
              <a:solidFill>
                <a:schemeClr val="dk1"/>
              </a:solidFill>
            </a:endParaRPr>
          </a:p>
          <a:p>
            <a:pPr marL="342900" lvl="0" indent="-336550" algn="l" rtl="0">
              <a:spcBef>
                <a:spcPts val="0"/>
              </a:spcBef>
              <a:spcAft>
                <a:spcPts val="0"/>
              </a:spcAft>
              <a:buClr>
                <a:schemeClr val="dk1"/>
              </a:buClr>
              <a:buSzPts val="1900"/>
              <a:buChar char="•"/>
            </a:pPr>
            <a:r>
              <a:rPr lang="en-GB" sz="1900">
                <a:solidFill>
                  <a:schemeClr val="dk1"/>
                </a:solidFill>
              </a:rPr>
              <a:t>GP required to make second referral if community clinic or 2ww recommended </a:t>
            </a:r>
            <a:endParaRPr sz="1700">
              <a:solidFill>
                <a:schemeClr val="dk1"/>
              </a:solidFill>
            </a:endParaRPr>
          </a:p>
        </p:txBody>
      </p:sp>
      <p:pic>
        <p:nvPicPr>
          <p:cNvPr id="777" name="Google Shape;777;p88"/>
          <p:cNvPicPr preferRelativeResize="0"/>
          <p:nvPr/>
        </p:nvPicPr>
        <p:blipFill rotWithShape="1">
          <a:blip r:embed="rId3">
            <a:alphaModFix/>
          </a:blip>
          <a:srcRect/>
          <a:stretch/>
        </p:blipFill>
        <p:spPr>
          <a:xfrm>
            <a:off x="5061" y="1324000"/>
            <a:ext cx="4896600" cy="3312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218"/>
        <p:cNvGrpSpPr/>
        <p:nvPr/>
      </p:nvGrpSpPr>
      <p:grpSpPr>
        <a:xfrm>
          <a:off x="0" y="0"/>
          <a:ext cx="0" cy="0"/>
          <a:chOff x="0" y="0"/>
          <a:chExt cx="0" cy="0"/>
        </a:xfrm>
      </p:grpSpPr>
      <p:pic>
        <p:nvPicPr>
          <p:cNvPr id="219" name="Google Shape;219;p44"/>
          <p:cNvPicPr preferRelativeResize="0"/>
          <p:nvPr/>
        </p:nvPicPr>
        <p:blipFill>
          <a:blip r:embed="rId3">
            <a:alphaModFix/>
          </a:blip>
          <a:stretch>
            <a:fillRect/>
          </a:stretch>
        </p:blipFill>
        <p:spPr>
          <a:xfrm>
            <a:off x="7346152" y="3282575"/>
            <a:ext cx="1352475" cy="1352475"/>
          </a:xfrm>
          <a:prstGeom prst="rect">
            <a:avLst/>
          </a:prstGeom>
          <a:noFill/>
          <a:ln>
            <a:noFill/>
          </a:ln>
          <a:effectLst>
            <a:outerShdw blurRad="57150" dist="19050" dir="5400000" algn="bl" rotWithShape="0">
              <a:srgbClr val="000000">
                <a:alpha val="50000"/>
              </a:srgbClr>
            </a:outerShdw>
          </a:effectLst>
        </p:spPr>
      </p:pic>
      <p:sp>
        <p:nvSpPr>
          <p:cNvPr id="220" name="Google Shape;220;p44"/>
          <p:cNvSpPr txBox="1">
            <a:spLocks noGrp="1"/>
          </p:cNvSpPr>
          <p:nvPr>
            <p:ph type="ctrTitle"/>
          </p:nvPr>
        </p:nvSpPr>
        <p:spPr>
          <a:xfrm>
            <a:off x="445850" y="1352775"/>
            <a:ext cx="8374200" cy="93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5EB8"/>
              </a:buClr>
              <a:buSzPts val="3200"/>
              <a:buFont typeface="Arial"/>
              <a:buNone/>
            </a:pPr>
            <a:r>
              <a:rPr lang="en-GB" sz="3400" b="1" dirty="0" err="1">
                <a:solidFill>
                  <a:schemeClr val="accent5"/>
                </a:solidFill>
                <a:latin typeface="Arial"/>
                <a:ea typeface="Arial"/>
                <a:cs typeface="Arial"/>
                <a:sym typeface="Arial"/>
              </a:rPr>
              <a:t>Teledermatology</a:t>
            </a:r>
            <a:r>
              <a:rPr lang="en-GB" sz="3400" b="1" dirty="0">
                <a:solidFill>
                  <a:schemeClr val="accent5"/>
                </a:solidFill>
                <a:latin typeface="Arial"/>
                <a:ea typeface="Arial"/>
                <a:cs typeface="Arial"/>
                <a:sym typeface="Arial"/>
              </a:rPr>
              <a:t> in the Midlands</a:t>
            </a:r>
            <a:br>
              <a:rPr lang="en-GB" sz="3400" b="1" dirty="0">
                <a:solidFill>
                  <a:schemeClr val="accent5"/>
                </a:solidFill>
                <a:latin typeface="Arial"/>
                <a:ea typeface="Arial"/>
                <a:cs typeface="Arial"/>
                <a:sym typeface="Arial"/>
              </a:rPr>
            </a:br>
            <a:r>
              <a:rPr lang="en-GB" sz="2800" b="1" dirty="0">
                <a:solidFill>
                  <a:schemeClr val="accent5"/>
                </a:solidFill>
                <a:latin typeface="Arial"/>
                <a:ea typeface="Arial"/>
                <a:cs typeface="Arial"/>
                <a:sym typeface="Arial"/>
              </a:rPr>
              <a:t>Primary &amp; secondary care perspectives</a:t>
            </a:r>
            <a:endParaRPr sz="2800" b="1" dirty="0">
              <a:solidFill>
                <a:schemeClr val="accent5"/>
              </a:solidFill>
              <a:latin typeface="Arial"/>
              <a:ea typeface="Arial"/>
              <a:cs typeface="Arial"/>
              <a:sym typeface="Arial"/>
            </a:endParaRPr>
          </a:p>
          <a:p>
            <a:pPr marL="0" lvl="0" indent="0" algn="ctr" rtl="0">
              <a:spcBef>
                <a:spcPts val="0"/>
              </a:spcBef>
              <a:spcAft>
                <a:spcPts val="0"/>
              </a:spcAft>
              <a:buClr>
                <a:srgbClr val="005EB8"/>
              </a:buClr>
              <a:buSzPts val="3200"/>
              <a:buFont typeface="Arial"/>
              <a:buNone/>
            </a:pPr>
            <a:endParaRPr sz="3400" b="1" dirty="0">
              <a:solidFill>
                <a:schemeClr val="accent5"/>
              </a:solidFill>
              <a:latin typeface="Arial"/>
              <a:ea typeface="Arial"/>
              <a:cs typeface="Arial"/>
              <a:sym typeface="Arial"/>
            </a:endParaRPr>
          </a:p>
          <a:p>
            <a:pPr marL="0" lvl="0" indent="0" algn="l" rtl="0">
              <a:lnSpc>
                <a:spcPct val="100000"/>
              </a:lnSpc>
              <a:spcBef>
                <a:spcPts val="1000"/>
              </a:spcBef>
              <a:spcAft>
                <a:spcPts val="0"/>
              </a:spcAft>
              <a:buNone/>
            </a:pPr>
            <a:r>
              <a:rPr lang="en-GB" sz="1700" dirty="0" err="1">
                <a:solidFill>
                  <a:schemeClr val="accent5"/>
                </a:solidFill>
                <a:latin typeface="Arial"/>
                <a:ea typeface="Arial"/>
                <a:cs typeface="Arial"/>
                <a:sym typeface="Arial"/>
              </a:rPr>
              <a:t>Rozlyn</a:t>
            </a:r>
            <a:r>
              <a:rPr lang="en-GB" sz="1700" dirty="0">
                <a:solidFill>
                  <a:schemeClr val="accent5"/>
                </a:solidFill>
                <a:latin typeface="Arial"/>
                <a:ea typeface="Arial"/>
                <a:cs typeface="Arial"/>
                <a:sym typeface="Arial"/>
              </a:rPr>
              <a:t> Geary, consultant dermatologist &amp; </a:t>
            </a:r>
            <a:r>
              <a:rPr lang="en-GB" sz="1700" dirty="0" err="1">
                <a:solidFill>
                  <a:schemeClr val="accent5"/>
                </a:solidFill>
                <a:latin typeface="Arial"/>
                <a:ea typeface="Arial"/>
                <a:cs typeface="Arial"/>
                <a:sym typeface="Arial"/>
              </a:rPr>
              <a:t>teledermatology</a:t>
            </a:r>
            <a:r>
              <a:rPr lang="en-GB" sz="1700" dirty="0">
                <a:solidFill>
                  <a:schemeClr val="accent5"/>
                </a:solidFill>
                <a:latin typeface="Arial"/>
                <a:ea typeface="Arial"/>
                <a:cs typeface="Arial"/>
                <a:sym typeface="Arial"/>
              </a:rPr>
              <a:t> project manager, Walsall Healthcare NHS Trust</a:t>
            </a:r>
            <a:endParaRPr sz="1700" dirty="0">
              <a:solidFill>
                <a:schemeClr val="accent5"/>
              </a:solidFill>
              <a:latin typeface="Arial"/>
              <a:ea typeface="Arial"/>
              <a:cs typeface="Arial"/>
              <a:sym typeface="Arial"/>
            </a:endParaRPr>
          </a:p>
          <a:p>
            <a:pPr marL="0" lvl="0" indent="0" algn="l" rtl="0">
              <a:lnSpc>
                <a:spcPct val="100000"/>
              </a:lnSpc>
              <a:spcAft>
                <a:spcPts val="0"/>
              </a:spcAft>
              <a:buNone/>
            </a:pPr>
            <a:r>
              <a:rPr lang="en-GB" sz="1700" dirty="0">
                <a:solidFill>
                  <a:schemeClr val="accent5"/>
                </a:solidFill>
                <a:latin typeface="Arial"/>
                <a:ea typeface="Arial"/>
                <a:cs typeface="Arial"/>
                <a:sym typeface="Arial"/>
              </a:rPr>
              <a:t>Mani </a:t>
            </a:r>
            <a:r>
              <a:rPr lang="en-GB" sz="1700" dirty="0" err="1">
                <a:solidFill>
                  <a:schemeClr val="accent5"/>
                </a:solidFill>
                <a:latin typeface="Arial"/>
                <a:ea typeface="Arial"/>
                <a:cs typeface="Arial"/>
                <a:sym typeface="Arial"/>
              </a:rPr>
              <a:t>Dhesi</a:t>
            </a:r>
            <a:r>
              <a:rPr lang="en-GB" sz="1700" dirty="0">
                <a:solidFill>
                  <a:schemeClr val="accent5"/>
                </a:solidFill>
                <a:latin typeface="Arial"/>
                <a:ea typeface="Arial"/>
                <a:cs typeface="Arial"/>
                <a:sym typeface="Arial"/>
              </a:rPr>
              <a:t>, transformation director, </a:t>
            </a:r>
            <a:r>
              <a:rPr lang="en-GB" sz="1700" dirty="0" err="1">
                <a:solidFill>
                  <a:schemeClr val="accent5"/>
                </a:solidFill>
                <a:latin typeface="Arial"/>
                <a:ea typeface="Arial"/>
                <a:cs typeface="Arial"/>
                <a:sym typeface="Arial"/>
              </a:rPr>
              <a:t>SDSMyHealthcare</a:t>
            </a:r>
            <a:endParaRPr sz="1700" dirty="0">
              <a:solidFill>
                <a:schemeClr val="accent5"/>
              </a:solidFill>
              <a:latin typeface="Arial"/>
              <a:ea typeface="Arial"/>
              <a:cs typeface="Arial"/>
              <a:sym typeface="Arial"/>
            </a:endParaRPr>
          </a:p>
          <a:p>
            <a:pPr fontAlgn="base">
              <a:lnSpc>
                <a:spcPct val="100000"/>
              </a:lnSpc>
            </a:pPr>
            <a:r>
              <a:rPr lang="en-GB" sz="1700" dirty="0">
                <a:solidFill>
                  <a:schemeClr val="accent5"/>
                </a:solidFill>
                <a:latin typeface="Arial"/>
                <a:ea typeface="Arial"/>
                <a:cs typeface="Arial"/>
                <a:sym typeface="Arial"/>
              </a:rPr>
              <a:t>Dr Tracey O’Shea, </a:t>
            </a:r>
            <a:r>
              <a:rPr lang="en-GB" sz="1700" dirty="0" err="1">
                <a:solidFill>
                  <a:schemeClr val="accent5"/>
                </a:solidFill>
                <a:latin typeface="Arial"/>
                <a:ea typeface="Arial"/>
                <a:cs typeface="Arial"/>
                <a:sym typeface="Arial"/>
              </a:rPr>
              <a:t>GPwER</a:t>
            </a:r>
            <a:r>
              <a:rPr lang="en-GB" sz="1700" dirty="0">
                <a:solidFill>
                  <a:schemeClr val="accent5"/>
                </a:solidFill>
                <a:latin typeface="Arial"/>
                <a:ea typeface="Arial"/>
                <a:cs typeface="Arial"/>
                <a:sym typeface="Arial"/>
              </a:rPr>
              <a:t> in dermatology, </a:t>
            </a:r>
            <a:r>
              <a:rPr lang="en-GB" sz="1700" dirty="0" err="1">
                <a:solidFill>
                  <a:schemeClr val="accent5"/>
                </a:solidFill>
                <a:latin typeface="Arial"/>
                <a:ea typeface="Arial"/>
                <a:cs typeface="Arial"/>
                <a:sym typeface="Arial"/>
              </a:rPr>
              <a:t>SDSMyHealthcare</a:t>
            </a:r>
            <a:br>
              <a:rPr lang="en-GB" sz="1700" dirty="0">
                <a:solidFill>
                  <a:schemeClr val="accent5"/>
                </a:solidFill>
                <a:latin typeface="Arial"/>
                <a:ea typeface="Arial"/>
                <a:cs typeface="Arial"/>
                <a:sym typeface="Arial"/>
              </a:rPr>
            </a:br>
            <a:r>
              <a:rPr lang="en-GB" sz="1700" dirty="0">
                <a:solidFill>
                  <a:schemeClr val="accent5"/>
                </a:solidFill>
                <a:latin typeface="Arial"/>
                <a:ea typeface="Arial"/>
                <a:cs typeface="Arial"/>
                <a:sym typeface="Arial"/>
              </a:rPr>
              <a:t>Lisa </a:t>
            </a:r>
            <a:r>
              <a:rPr lang="en-GB" sz="1700" dirty="0" err="1">
                <a:solidFill>
                  <a:schemeClr val="accent5"/>
                </a:solidFill>
                <a:latin typeface="Arial"/>
                <a:ea typeface="Arial"/>
                <a:cs typeface="Arial"/>
                <a:sym typeface="Arial"/>
              </a:rPr>
              <a:t>Janiec</a:t>
            </a:r>
            <a:r>
              <a:rPr lang="en-GB" sz="1700" dirty="0">
                <a:solidFill>
                  <a:schemeClr val="accent5"/>
                </a:solidFill>
                <a:latin typeface="Arial"/>
                <a:ea typeface="Arial"/>
                <a:cs typeface="Arial"/>
                <a:sym typeface="Arial"/>
              </a:rPr>
              <a:t>, systems support senior manager, outpatients</a:t>
            </a:r>
            <a:endParaRPr sz="1700" dirty="0">
              <a:solidFill>
                <a:schemeClr val="accent5"/>
              </a:solidFill>
              <a:latin typeface="Arial"/>
              <a:ea typeface="Arial"/>
              <a:cs typeface="Arial"/>
              <a:sym typeface="Arial"/>
            </a:endParaRPr>
          </a:p>
          <a:p>
            <a:pPr marL="0" lvl="0" indent="0" algn="l" rtl="0">
              <a:lnSpc>
                <a:spcPct val="100000"/>
              </a:lnSpc>
              <a:spcAft>
                <a:spcPts val="0"/>
              </a:spcAft>
              <a:buClr>
                <a:srgbClr val="005EB8"/>
              </a:buClr>
              <a:buSzPts val="3200"/>
              <a:buFont typeface="Arial"/>
              <a:buNone/>
            </a:pPr>
            <a:r>
              <a:rPr lang="en-GB" sz="1700" dirty="0">
                <a:solidFill>
                  <a:schemeClr val="accent5"/>
                </a:solidFill>
                <a:latin typeface="Arial"/>
                <a:ea typeface="Arial"/>
                <a:cs typeface="Arial"/>
                <a:sym typeface="Arial"/>
              </a:rPr>
              <a:t>Sarah Ellis, IT operations director, Dudley Group</a:t>
            </a:r>
            <a:br>
              <a:rPr lang="en-GB" sz="2300" b="1" dirty="0">
                <a:latin typeface="Arial"/>
                <a:ea typeface="Arial"/>
                <a:cs typeface="Arial"/>
                <a:sym typeface="Arial"/>
              </a:rPr>
            </a:br>
            <a:endParaRPr sz="3400" dirty="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600" dirty="0">
              <a:solidFill>
                <a:srgbClr val="FFFFFF"/>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81"/>
        <p:cNvGrpSpPr/>
        <p:nvPr/>
      </p:nvGrpSpPr>
      <p:grpSpPr>
        <a:xfrm>
          <a:off x="0" y="0"/>
          <a:ext cx="0" cy="0"/>
          <a:chOff x="0" y="0"/>
          <a:chExt cx="0" cy="0"/>
        </a:xfrm>
      </p:grpSpPr>
      <p:sp>
        <p:nvSpPr>
          <p:cNvPr id="782" name="Google Shape;782;p89"/>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How?</a:t>
            </a:r>
            <a:endParaRPr/>
          </a:p>
        </p:txBody>
      </p:sp>
      <p:sp>
        <p:nvSpPr>
          <p:cNvPr id="783" name="Google Shape;783;p89"/>
          <p:cNvSpPr txBox="1"/>
          <p:nvPr/>
        </p:nvSpPr>
        <p:spPr>
          <a:xfrm>
            <a:off x="467550" y="1095650"/>
            <a:ext cx="83634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GB" sz="2000">
                <a:solidFill>
                  <a:schemeClr val="dk1"/>
                </a:solidFill>
              </a:rPr>
              <a:t>‘Hot week’ – routine clinical work cancelled and backlog of A&amp;G cases cleared</a:t>
            </a:r>
            <a:endParaRPr sz="2000">
              <a:solidFill>
                <a:schemeClr val="dk1"/>
              </a:solidFill>
            </a:endParaRPr>
          </a:p>
          <a:p>
            <a:pPr marL="0" lvl="0" indent="0" algn="l" rtl="0">
              <a:spcBef>
                <a:spcPts val="400"/>
              </a:spcBef>
              <a:spcAft>
                <a:spcPts val="0"/>
              </a:spcAft>
              <a:buNone/>
            </a:pPr>
            <a:endParaRPr sz="2000">
              <a:solidFill>
                <a:schemeClr val="dk1"/>
              </a:solidFill>
            </a:endParaRPr>
          </a:p>
          <a:p>
            <a:pPr marL="342900" lvl="0" indent="-342900" algn="l" rtl="0">
              <a:spcBef>
                <a:spcPts val="400"/>
              </a:spcBef>
              <a:spcAft>
                <a:spcPts val="0"/>
              </a:spcAft>
              <a:buClr>
                <a:schemeClr val="dk1"/>
              </a:buClr>
              <a:buSzPts val="2000"/>
              <a:buChar char="•"/>
            </a:pPr>
            <a:r>
              <a:rPr lang="en-GB" sz="2000">
                <a:solidFill>
                  <a:schemeClr val="dk1"/>
                </a:solidFill>
              </a:rPr>
              <a:t>Existing patients waiting for OP appointments validated by SpR phone calls (approx 25% discharged or started on treatment, 10% upgraded to urgent)</a:t>
            </a:r>
            <a:endParaRPr sz="2000">
              <a:solidFill>
                <a:schemeClr val="dk1"/>
              </a:solidFill>
            </a:endParaRPr>
          </a:p>
          <a:p>
            <a:pPr marL="342900" lvl="0" indent="-215900" algn="l" rtl="0">
              <a:spcBef>
                <a:spcPts val="400"/>
              </a:spcBef>
              <a:spcAft>
                <a:spcPts val="0"/>
              </a:spcAft>
              <a:buNone/>
            </a:pPr>
            <a:endParaRPr sz="2000">
              <a:solidFill>
                <a:schemeClr val="dk1"/>
              </a:solidFill>
            </a:endParaRPr>
          </a:p>
          <a:p>
            <a:pPr marL="342900" lvl="0" indent="-342900" algn="l" rtl="0">
              <a:spcBef>
                <a:spcPts val="400"/>
              </a:spcBef>
              <a:spcAft>
                <a:spcPts val="0"/>
              </a:spcAft>
              <a:buClr>
                <a:schemeClr val="dk1"/>
              </a:buClr>
              <a:buSzPts val="2000"/>
              <a:buChar char="•"/>
            </a:pPr>
            <a:r>
              <a:rPr lang="en-GB" sz="2000">
                <a:solidFill>
                  <a:schemeClr val="dk1"/>
                </a:solidFill>
              </a:rPr>
              <a:t>Communication with GPs</a:t>
            </a:r>
            <a:endParaRPr sz="2000">
              <a:solidFill>
                <a:schemeClr val="dk1"/>
              </a:solidFill>
            </a:endParaRPr>
          </a:p>
          <a:p>
            <a:pPr marL="1143000" lvl="2" indent="-228600" algn="l" rtl="0">
              <a:spcBef>
                <a:spcPts val="400"/>
              </a:spcBef>
              <a:spcAft>
                <a:spcPts val="0"/>
              </a:spcAft>
              <a:buClr>
                <a:schemeClr val="dk1"/>
              </a:buClr>
              <a:buSzPts val="2000"/>
              <a:buChar char="•"/>
            </a:pPr>
            <a:r>
              <a:rPr lang="en-GB" sz="2000">
                <a:solidFill>
                  <a:schemeClr val="dk1"/>
                </a:solidFill>
              </a:rPr>
              <a:t>Information via CCG and GP networks</a:t>
            </a:r>
            <a:endParaRPr sz="2000">
              <a:solidFill>
                <a:schemeClr val="dk1"/>
              </a:solidFill>
            </a:endParaRPr>
          </a:p>
          <a:p>
            <a:pPr marL="1143000" lvl="2" indent="-228600" algn="l" rtl="0">
              <a:spcBef>
                <a:spcPts val="400"/>
              </a:spcBef>
              <a:spcAft>
                <a:spcPts val="0"/>
              </a:spcAft>
              <a:buClr>
                <a:schemeClr val="dk1"/>
              </a:buClr>
              <a:buSzPts val="2000"/>
              <a:buChar char="•"/>
            </a:pPr>
            <a:r>
              <a:rPr lang="en-GB" sz="2000">
                <a:solidFill>
                  <a:schemeClr val="dk1"/>
                </a:solidFill>
              </a:rPr>
              <a:t>Formal education sessions</a:t>
            </a:r>
            <a:endParaRPr sz="2000">
              <a:solidFill>
                <a:schemeClr val="dk1"/>
              </a:solidFill>
            </a:endParaRPr>
          </a:p>
          <a:p>
            <a:pPr marL="1143000" lvl="2" indent="-228600" algn="l" rtl="0">
              <a:spcBef>
                <a:spcPts val="400"/>
              </a:spcBef>
              <a:spcAft>
                <a:spcPts val="0"/>
              </a:spcAft>
              <a:buClr>
                <a:schemeClr val="dk1"/>
              </a:buClr>
              <a:buSzPts val="2000"/>
              <a:buChar char="•"/>
            </a:pPr>
            <a:r>
              <a:rPr lang="en-GB" sz="2000">
                <a:solidFill>
                  <a:schemeClr val="dk1"/>
                </a:solidFill>
              </a:rPr>
              <a:t>Feedback via A&amp;G responses </a:t>
            </a:r>
            <a:endParaRPr sz="18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87"/>
        <p:cNvGrpSpPr/>
        <p:nvPr/>
      </p:nvGrpSpPr>
      <p:grpSpPr>
        <a:xfrm>
          <a:off x="0" y="0"/>
          <a:ext cx="0" cy="0"/>
          <a:chOff x="0" y="0"/>
          <a:chExt cx="0" cy="0"/>
        </a:xfrm>
      </p:grpSpPr>
      <p:sp>
        <p:nvSpPr>
          <p:cNvPr id="788" name="Google Shape;788;p90"/>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Challenges</a:t>
            </a:r>
            <a:endParaRPr/>
          </a:p>
        </p:txBody>
      </p:sp>
      <p:sp>
        <p:nvSpPr>
          <p:cNvPr id="789" name="Google Shape;789;p90"/>
          <p:cNvSpPr txBox="1"/>
          <p:nvPr/>
        </p:nvSpPr>
        <p:spPr>
          <a:xfrm>
            <a:off x="467550" y="1248050"/>
            <a:ext cx="83634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GB" sz="2000">
                <a:solidFill>
                  <a:schemeClr val="dk1"/>
                </a:solidFill>
              </a:rPr>
              <a:t>eRS system, issues with functionality:</a:t>
            </a:r>
            <a:endParaRPr sz="2000">
              <a:solidFill>
                <a:schemeClr val="dk1"/>
              </a:solidFill>
            </a:endParaRPr>
          </a:p>
          <a:p>
            <a:pPr marL="0" lvl="0" indent="0" algn="l" rtl="0">
              <a:spcBef>
                <a:spcPts val="400"/>
              </a:spcBef>
              <a:spcAft>
                <a:spcPts val="0"/>
              </a:spcAft>
              <a:buNone/>
            </a:pPr>
            <a:endParaRPr sz="2000">
              <a:solidFill>
                <a:schemeClr val="dk1"/>
              </a:solidFill>
            </a:endParaRPr>
          </a:p>
          <a:p>
            <a:pPr marL="1143000" lvl="2" indent="-228600" algn="l" rtl="0">
              <a:spcBef>
                <a:spcPts val="400"/>
              </a:spcBef>
              <a:spcAft>
                <a:spcPts val="0"/>
              </a:spcAft>
              <a:buClr>
                <a:schemeClr val="dk1"/>
              </a:buClr>
              <a:buSzPts val="2000"/>
              <a:buChar char="•"/>
            </a:pPr>
            <a:r>
              <a:rPr lang="en-GB" sz="2000">
                <a:solidFill>
                  <a:schemeClr val="dk1"/>
                </a:solidFill>
              </a:rPr>
              <a:t>Integration with hospital patient record</a:t>
            </a:r>
            <a:endParaRPr sz="2000">
              <a:solidFill>
                <a:schemeClr val="dk1"/>
              </a:solidFill>
            </a:endParaRPr>
          </a:p>
          <a:p>
            <a:pPr marL="1143000" lvl="2" indent="-228600" algn="l" rtl="0">
              <a:spcBef>
                <a:spcPts val="400"/>
              </a:spcBef>
              <a:spcAft>
                <a:spcPts val="0"/>
              </a:spcAft>
              <a:buClr>
                <a:schemeClr val="dk1"/>
              </a:buClr>
              <a:buSzPts val="2000"/>
              <a:buChar char="•"/>
            </a:pPr>
            <a:r>
              <a:rPr lang="en-GB" sz="2000">
                <a:solidFill>
                  <a:schemeClr val="dk1"/>
                </a:solidFill>
              </a:rPr>
              <a:t>Integration with hospital administration</a:t>
            </a:r>
            <a:endParaRPr sz="2000">
              <a:solidFill>
                <a:schemeClr val="dk1"/>
              </a:solidFill>
            </a:endParaRPr>
          </a:p>
          <a:p>
            <a:pPr marL="1143000" lvl="2" indent="-228600" algn="l" rtl="0">
              <a:spcBef>
                <a:spcPts val="400"/>
              </a:spcBef>
              <a:spcAft>
                <a:spcPts val="0"/>
              </a:spcAft>
              <a:buClr>
                <a:schemeClr val="dk1"/>
              </a:buClr>
              <a:buSzPts val="2000"/>
              <a:buChar char="•"/>
            </a:pPr>
            <a:r>
              <a:rPr lang="en-GB" sz="2000">
                <a:solidFill>
                  <a:schemeClr val="dk1"/>
                </a:solidFill>
              </a:rPr>
              <a:t>Visible data on activity or outcomes </a:t>
            </a:r>
            <a:endParaRPr sz="2000">
              <a:solidFill>
                <a:schemeClr val="dk1"/>
              </a:solidFill>
            </a:endParaRPr>
          </a:p>
          <a:p>
            <a:pPr marL="1143000" lvl="2" indent="-228600" algn="l" rtl="0">
              <a:spcBef>
                <a:spcPts val="400"/>
              </a:spcBef>
              <a:spcAft>
                <a:spcPts val="0"/>
              </a:spcAft>
              <a:buClr>
                <a:schemeClr val="dk1"/>
              </a:buClr>
              <a:buSzPts val="2000"/>
              <a:buChar char="•"/>
            </a:pPr>
            <a:r>
              <a:rPr lang="en-GB" sz="2000">
                <a:solidFill>
                  <a:schemeClr val="dk1"/>
                </a:solidFill>
              </a:rPr>
              <a:t>Visibility of cases between clinicians</a:t>
            </a:r>
            <a:endParaRPr sz="2000">
              <a:solidFill>
                <a:schemeClr val="dk1"/>
              </a:solidFill>
            </a:endParaRPr>
          </a:p>
          <a:p>
            <a:pPr marL="1143000" lvl="0" indent="-101600" algn="l" rtl="0">
              <a:spcBef>
                <a:spcPts val="400"/>
              </a:spcBef>
              <a:spcAft>
                <a:spcPts val="0"/>
              </a:spcAft>
              <a:buNone/>
            </a:pPr>
            <a:endParaRPr sz="2000">
              <a:solidFill>
                <a:schemeClr val="dk1"/>
              </a:solidFill>
            </a:endParaRPr>
          </a:p>
          <a:p>
            <a:pPr marL="0" lvl="0" indent="0" algn="l" rtl="0">
              <a:spcBef>
                <a:spcPts val="400"/>
              </a:spcBef>
              <a:spcAft>
                <a:spcPts val="0"/>
              </a:spcAft>
              <a:buNone/>
            </a:pPr>
            <a:r>
              <a:rPr lang="en-GB" sz="2000">
                <a:solidFill>
                  <a:schemeClr val="dk1"/>
                </a:solidFill>
              </a:rPr>
              <a:t>Temporary solution – shared MS Teams spreadsheet</a:t>
            </a:r>
            <a:endParaRPr sz="20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93"/>
        <p:cNvGrpSpPr/>
        <p:nvPr/>
      </p:nvGrpSpPr>
      <p:grpSpPr>
        <a:xfrm>
          <a:off x="0" y="0"/>
          <a:ext cx="0" cy="0"/>
          <a:chOff x="0" y="0"/>
          <a:chExt cx="0" cy="0"/>
        </a:xfrm>
      </p:grpSpPr>
      <p:sp>
        <p:nvSpPr>
          <p:cNvPr id="794" name="Google Shape;794;p91"/>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Teams spreadsheet</a:t>
            </a:r>
            <a:endParaRPr/>
          </a:p>
        </p:txBody>
      </p:sp>
      <p:pic>
        <p:nvPicPr>
          <p:cNvPr id="795" name="Google Shape;795;p91"/>
          <p:cNvPicPr preferRelativeResize="0"/>
          <p:nvPr/>
        </p:nvPicPr>
        <p:blipFill rotWithShape="1">
          <a:blip r:embed="rId3">
            <a:alphaModFix/>
          </a:blip>
          <a:srcRect l="51390" t="21868" r="3471" b="21941"/>
          <a:stretch/>
        </p:blipFill>
        <p:spPr>
          <a:xfrm>
            <a:off x="230250" y="1102500"/>
            <a:ext cx="8589900" cy="3854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799"/>
        <p:cNvGrpSpPr/>
        <p:nvPr/>
      </p:nvGrpSpPr>
      <p:grpSpPr>
        <a:xfrm>
          <a:off x="0" y="0"/>
          <a:ext cx="0" cy="0"/>
          <a:chOff x="0" y="0"/>
          <a:chExt cx="0" cy="0"/>
        </a:xfrm>
      </p:grpSpPr>
      <p:sp>
        <p:nvSpPr>
          <p:cNvPr id="800" name="Google Shape;800;p92"/>
          <p:cNvSpPr txBox="1">
            <a:spLocks noGrp="1"/>
          </p:cNvSpPr>
          <p:nvPr>
            <p:ph type="title"/>
          </p:nvPr>
        </p:nvSpPr>
        <p:spPr>
          <a:xfrm>
            <a:off x="304791" y="273924"/>
            <a:ext cx="7061700" cy="42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Teams spreadsheet</a:t>
            </a:r>
            <a:endParaRPr/>
          </a:p>
        </p:txBody>
      </p:sp>
      <p:pic>
        <p:nvPicPr>
          <p:cNvPr id="801" name="Google Shape;801;p92"/>
          <p:cNvPicPr preferRelativeResize="0"/>
          <p:nvPr/>
        </p:nvPicPr>
        <p:blipFill rotWithShape="1">
          <a:blip r:embed="rId3">
            <a:alphaModFix/>
          </a:blip>
          <a:srcRect l="51390" t="21872" r="3471" b="6836"/>
          <a:stretch/>
        </p:blipFill>
        <p:spPr>
          <a:xfrm>
            <a:off x="304800" y="948493"/>
            <a:ext cx="8381100" cy="4156800"/>
          </a:xfrm>
          <a:prstGeom prst="rect">
            <a:avLst/>
          </a:prstGeom>
          <a:noFill/>
          <a:ln>
            <a:noFill/>
          </a:ln>
        </p:spPr>
      </p:pic>
      <p:sp>
        <p:nvSpPr>
          <p:cNvPr id="802" name="Google Shape;802;p92"/>
          <p:cNvSpPr/>
          <p:nvPr/>
        </p:nvSpPr>
        <p:spPr>
          <a:xfrm>
            <a:off x="6117667" y="3574835"/>
            <a:ext cx="2415300" cy="2241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3" name="Google Shape;803;p92"/>
          <p:cNvSpPr/>
          <p:nvPr/>
        </p:nvSpPr>
        <p:spPr>
          <a:xfrm>
            <a:off x="6616617" y="4736798"/>
            <a:ext cx="1583100" cy="2241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4" name="Google Shape;804;p92"/>
          <p:cNvSpPr/>
          <p:nvPr/>
        </p:nvSpPr>
        <p:spPr>
          <a:xfrm>
            <a:off x="1511586" y="3704639"/>
            <a:ext cx="1065900" cy="191100"/>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5" name="Google Shape;805;p92"/>
          <p:cNvSpPr txBox="1"/>
          <p:nvPr/>
        </p:nvSpPr>
        <p:spPr>
          <a:xfrm>
            <a:off x="712502" y="4137275"/>
            <a:ext cx="2115300" cy="738900"/>
          </a:xfrm>
          <a:prstGeom prst="rect">
            <a:avLst/>
          </a:prstGeom>
          <a:solidFill>
            <a:srgbClr val="FFFFFF"/>
          </a:solidFill>
          <a:ln w="9525" cap="flat" cmpd="sng">
            <a:solidFill>
              <a:srgbClr val="4F81B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rgbClr val="000000"/>
                </a:solidFill>
              </a:rPr>
              <a:t>Admin team can action urgent appointments promptly</a:t>
            </a:r>
            <a:endParaRPr>
              <a:solidFill>
                <a:srgbClr val="000000"/>
              </a:solidFill>
            </a:endParaRPr>
          </a:p>
        </p:txBody>
      </p:sp>
      <p:cxnSp>
        <p:nvCxnSpPr>
          <p:cNvPr id="806" name="Google Shape;806;p92"/>
          <p:cNvCxnSpPr>
            <a:stCxn id="805" idx="0"/>
          </p:cNvCxnSpPr>
          <p:nvPr/>
        </p:nvCxnSpPr>
        <p:spPr>
          <a:xfrm rot="10800000" flipH="1">
            <a:off x="1770152" y="3895775"/>
            <a:ext cx="176700" cy="241500"/>
          </a:xfrm>
          <a:prstGeom prst="straightConnector1">
            <a:avLst/>
          </a:prstGeom>
          <a:noFill/>
          <a:ln w="25400" cap="flat" cmpd="sng">
            <a:solidFill>
              <a:srgbClr val="002060"/>
            </a:solidFill>
            <a:prstDash val="solid"/>
            <a:round/>
            <a:headEnd type="none" w="sm" len="sm"/>
            <a:tailEnd type="stealth" w="med" len="med"/>
          </a:ln>
        </p:spPr>
      </p:cxnSp>
      <p:sp>
        <p:nvSpPr>
          <p:cNvPr id="807" name="Google Shape;807;p92"/>
          <p:cNvSpPr txBox="1"/>
          <p:nvPr/>
        </p:nvSpPr>
        <p:spPr>
          <a:xfrm>
            <a:off x="4340308" y="4137273"/>
            <a:ext cx="2115300" cy="523200"/>
          </a:xfrm>
          <a:prstGeom prst="rect">
            <a:avLst/>
          </a:prstGeom>
          <a:solidFill>
            <a:srgbClr val="FFFFFF"/>
          </a:solidFill>
          <a:ln w="9525" cap="flat" cmpd="sng">
            <a:solidFill>
              <a:srgbClr val="4F81B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rgbClr val="000000"/>
                </a:solidFill>
              </a:rPr>
              <a:t>Issues with referrals identified / fed back</a:t>
            </a:r>
            <a:endParaRPr>
              <a:solidFill>
                <a:srgbClr val="000000"/>
              </a:solidFill>
            </a:endParaRPr>
          </a:p>
        </p:txBody>
      </p:sp>
      <p:cxnSp>
        <p:nvCxnSpPr>
          <p:cNvPr id="808" name="Google Shape;808;p92"/>
          <p:cNvCxnSpPr>
            <a:endCxn id="803" idx="0"/>
          </p:cNvCxnSpPr>
          <p:nvPr/>
        </p:nvCxnSpPr>
        <p:spPr>
          <a:xfrm>
            <a:off x="6455667" y="4660598"/>
            <a:ext cx="952500" cy="76200"/>
          </a:xfrm>
          <a:prstGeom prst="straightConnector1">
            <a:avLst/>
          </a:prstGeom>
          <a:noFill/>
          <a:ln w="25400" cap="flat" cmpd="sng">
            <a:solidFill>
              <a:srgbClr val="002060"/>
            </a:solidFill>
            <a:prstDash val="solid"/>
            <a:round/>
            <a:headEnd type="none" w="sm" len="sm"/>
            <a:tailEnd type="stealth" w="med" len="med"/>
          </a:ln>
        </p:spPr>
      </p:cxnSp>
      <p:sp>
        <p:nvSpPr>
          <p:cNvPr id="809" name="Google Shape;809;p92"/>
          <p:cNvSpPr txBox="1"/>
          <p:nvPr/>
        </p:nvSpPr>
        <p:spPr>
          <a:xfrm>
            <a:off x="4340296" y="2841368"/>
            <a:ext cx="1743300" cy="523200"/>
          </a:xfrm>
          <a:prstGeom prst="rect">
            <a:avLst/>
          </a:prstGeom>
          <a:solidFill>
            <a:srgbClr val="FFFFFF"/>
          </a:solidFill>
          <a:ln w="9525" cap="flat" cmpd="sng">
            <a:solidFill>
              <a:srgbClr val="4F81B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rgbClr val="000000"/>
                </a:solidFill>
              </a:rPr>
              <a:t>Cases for teaching flagged</a:t>
            </a:r>
            <a:endParaRPr>
              <a:solidFill>
                <a:srgbClr val="000000"/>
              </a:solidFill>
            </a:endParaRPr>
          </a:p>
        </p:txBody>
      </p:sp>
      <p:cxnSp>
        <p:nvCxnSpPr>
          <p:cNvPr id="810" name="Google Shape;810;p92"/>
          <p:cNvCxnSpPr/>
          <p:nvPr/>
        </p:nvCxnSpPr>
        <p:spPr>
          <a:xfrm>
            <a:off x="5788200" y="3403875"/>
            <a:ext cx="412500" cy="171000"/>
          </a:xfrm>
          <a:prstGeom prst="straightConnector1">
            <a:avLst/>
          </a:prstGeom>
          <a:noFill/>
          <a:ln w="25400" cap="flat" cmpd="sng">
            <a:solidFill>
              <a:srgbClr val="002060"/>
            </a:solidFill>
            <a:prstDash val="solid"/>
            <a:round/>
            <a:headEnd type="none" w="sm" len="sm"/>
            <a:tailEnd type="stealth"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814"/>
        <p:cNvGrpSpPr/>
        <p:nvPr/>
      </p:nvGrpSpPr>
      <p:grpSpPr>
        <a:xfrm>
          <a:off x="0" y="0"/>
          <a:ext cx="0" cy="0"/>
          <a:chOff x="0" y="0"/>
          <a:chExt cx="0" cy="0"/>
        </a:xfrm>
      </p:grpSpPr>
      <p:sp>
        <p:nvSpPr>
          <p:cNvPr id="815" name="Google Shape;815;p93"/>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Challenges</a:t>
            </a:r>
            <a:endParaRPr/>
          </a:p>
        </p:txBody>
      </p:sp>
      <p:sp>
        <p:nvSpPr>
          <p:cNvPr id="816" name="Google Shape;816;p93"/>
          <p:cNvSpPr txBox="1"/>
          <p:nvPr/>
        </p:nvSpPr>
        <p:spPr>
          <a:xfrm>
            <a:off x="467550" y="1019450"/>
            <a:ext cx="8363400" cy="4526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en-GB" sz="1900">
                <a:solidFill>
                  <a:schemeClr val="dk1"/>
                </a:solidFill>
              </a:rPr>
              <a:t>Lack of usability of eRS platform</a:t>
            </a:r>
            <a:endParaRPr sz="1900">
              <a:solidFill>
                <a:schemeClr val="dk1"/>
              </a:solidFill>
            </a:endParaRPr>
          </a:p>
          <a:p>
            <a:pPr marL="342900" lvl="0" indent="-215900" algn="l" rtl="0">
              <a:lnSpc>
                <a:spcPct val="90000"/>
              </a:lnSpc>
              <a:spcBef>
                <a:spcPts val="400"/>
              </a:spcBef>
              <a:spcAft>
                <a:spcPts val="0"/>
              </a:spcAft>
              <a:buClr>
                <a:schemeClr val="dk1"/>
              </a:buClr>
              <a:buSzPts val="2000"/>
              <a:buFont typeface="Arial"/>
              <a:buNone/>
            </a:pP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b="1">
                <a:solidFill>
                  <a:schemeClr val="dk1"/>
                </a:solidFill>
              </a:rPr>
              <a:t>Short term</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a:solidFill>
                  <a:schemeClr val="dk1"/>
                </a:solidFill>
              </a:rPr>
              <a:t>Dragon voice recognition software</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a:solidFill>
                  <a:schemeClr val="dk1"/>
                </a:solidFill>
              </a:rPr>
              <a:t>Shared templates – standard letters, clinical information etc</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a:solidFill>
                  <a:schemeClr val="dk1"/>
                </a:solidFill>
              </a:rPr>
              <a:t>Additional administrative staff</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a:solidFill>
                  <a:schemeClr val="dk1"/>
                </a:solidFill>
              </a:rPr>
              <a:t>Clinicians doing additional sessions to cover workload (150 cases per week)</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a:solidFill>
                  <a:schemeClr val="dk1"/>
                </a:solidFill>
              </a:rPr>
              <a:t>A&amp;G ‘ urgent case hub’ run with trainees supervised by a consultant</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b="1">
                <a:solidFill>
                  <a:schemeClr val="dk1"/>
                </a:solidFill>
              </a:rPr>
              <a:t>Medium term</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a:solidFill>
                  <a:schemeClr val="dk1"/>
                </a:solidFill>
              </a:rPr>
              <a:t>Local IT team developing an in-house platform to integrate eRS with hospital systems</a:t>
            </a:r>
            <a:endParaRPr sz="1900">
              <a:solidFill>
                <a:schemeClr val="dk1"/>
              </a:solidFill>
            </a:endParaRPr>
          </a:p>
          <a:p>
            <a:pPr marL="0" lvl="0" indent="0" algn="l" rtl="0">
              <a:lnSpc>
                <a:spcPct val="90000"/>
              </a:lnSpc>
              <a:spcBef>
                <a:spcPts val="400"/>
              </a:spcBef>
              <a:spcAft>
                <a:spcPts val="0"/>
              </a:spcAft>
              <a:buClr>
                <a:schemeClr val="dk1"/>
              </a:buClr>
              <a:buSzPts val="2000"/>
              <a:buFont typeface="Arial"/>
              <a:buNone/>
            </a:pPr>
            <a:r>
              <a:rPr lang="en-GB" sz="1900">
                <a:solidFill>
                  <a:schemeClr val="dk1"/>
                </a:solidFill>
              </a:rPr>
              <a:t>New consultants trained or recruited 2022/23</a:t>
            </a:r>
            <a:endParaRPr sz="1900">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7C2855"/>
        </a:solidFill>
        <a:effectLst/>
      </p:bgPr>
    </p:bg>
    <p:spTree>
      <p:nvGrpSpPr>
        <p:cNvPr id="1" name="Shape 820"/>
        <p:cNvGrpSpPr/>
        <p:nvPr/>
      </p:nvGrpSpPr>
      <p:grpSpPr>
        <a:xfrm>
          <a:off x="0" y="0"/>
          <a:ext cx="0" cy="0"/>
          <a:chOff x="0" y="0"/>
          <a:chExt cx="0" cy="0"/>
        </a:xfrm>
      </p:grpSpPr>
      <p:sp>
        <p:nvSpPr>
          <p:cNvPr id="821" name="Google Shape;821;p94"/>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Conclusions</a:t>
            </a:r>
            <a:endParaRPr/>
          </a:p>
        </p:txBody>
      </p:sp>
      <p:sp>
        <p:nvSpPr>
          <p:cNvPr id="822" name="Google Shape;822;p94"/>
          <p:cNvSpPr txBox="1"/>
          <p:nvPr/>
        </p:nvSpPr>
        <p:spPr>
          <a:xfrm>
            <a:off x="467550" y="1095650"/>
            <a:ext cx="85020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a:solidFill>
                  <a:schemeClr val="dk1"/>
                </a:solidFill>
              </a:rPr>
              <a:t>A&amp;G is enabling a more streamlined dermatology outpatient service</a:t>
            </a:r>
            <a:endParaRPr sz="2000">
              <a:solidFill>
                <a:schemeClr val="dk1"/>
              </a:solidFill>
            </a:endParaRPr>
          </a:p>
          <a:p>
            <a:pPr marL="0" lvl="0" indent="0" algn="l" rtl="0">
              <a:spcBef>
                <a:spcPts val="400"/>
              </a:spcBef>
              <a:spcAft>
                <a:spcPts val="0"/>
              </a:spcAft>
              <a:buNone/>
            </a:pPr>
            <a:endParaRPr sz="2000">
              <a:solidFill>
                <a:schemeClr val="dk1"/>
              </a:solidFill>
            </a:endParaRPr>
          </a:p>
          <a:p>
            <a:pPr marL="0" lvl="0" indent="0" algn="l" rtl="0">
              <a:spcBef>
                <a:spcPts val="400"/>
              </a:spcBef>
              <a:spcAft>
                <a:spcPts val="0"/>
              </a:spcAft>
              <a:buNone/>
            </a:pPr>
            <a:r>
              <a:rPr lang="en-GB" sz="2000">
                <a:solidFill>
                  <a:schemeClr val="dk1"/>
                </a:solidFill>
              </a:rPr>
              <a:t>Excellent training opportunities for dermatology trainees and GPs</a:t>
            </a:r>
            <a:endParaRPr sz="2000">
              <a:solidFill>
                <a:schemeClr val="dk1"/>
              </a:solidFill>
            </a:endParaRPr>
          </a:p>
          <a:p>
            <a:pPr marL="342900" lvl="0" indent="-215900" algn="l" rtl="0">
              <a:spcBef>
                <a:spcPts val="400"/>
              </a:spcBef>
              <a:spcAft>
                <a:spcPts val="0"/>
              </a:spcAft>
              <a:buNone/>
            </a:pPr>
            <a:endParaRPr sz="2000">
              <a:solidFill>
                <a:schemeClr val="dk1"/>
              </a:solidFill>
            </a:endParaRPr>
          </a:p>
          <a:p>
            <a:pPr marL="0" lvl="0" indent="0" algn="l" rtl="0">
              <a:spcBef>
                <a:spcPts val="400"/>
              </a:spcBef>
              <a:spcAft>
                <a:spcPts val="0"/>
              </a:spcAft>
              <a:buNone/>
            </a:pPr>
            <a:r>
              <a:rPr lang="en-GB" sz="2000" b="1">
                <a:solidFill>
                  <a:schemeClr val="dk1"/>
                </a:solidFill>
              </a:rPr>
              <a:t>The future </a:t>
            </a:r>
            <a:endParaRPr sz="2000">
              <a:solidFill>
                <a:schemeClr val="dk1"/>
              </a:solidFill>
            </a:endParaRPr>
          </a:p>
          <a:p>
            <a:pPr marL="342900" lvl="0" indent="-342900" algn="l" rtl="0">
              <a:spcBef>
                <a:spcPts val="400"/>
              </a:spcBef>
              <a:spcAft>
                <a:spcPts val="0"/>
              </a:spcAft>
              <a:buClr>
                <a:schemeClr val="dk1"/>
              </a:buClr>
              <a:buSzPts val="2000"/>
              <a:buChar char="•"/>
            </a:pPr>
            <a:r>
              <a:rPr lang="en-GB" sz="2000">
                <a:solidFill>
                  <a:schemeClr val="dk1"/>
                </a:solidFill>
              </a:rPr>
              <a:t>Obtain formal feedback from GPs on the service</a:t>
            </a:r>
            <a:endParaRPr sz="2000">
              <a:solidFill>
                <a:schemeClr val="dk1"/>
              </a:solidFill>
            </a:endParaRPr>
          </a:p>
          <a:p>
            <a:pPr marL="342900" lvl="0" indent="-342900" algn="l" rtl="0">
              <a:spcBef>
                <a:spcPts val="400"/>
              </a:spcBef>
              <a:spcAft>
                <a:spcPts val="0"/>
              </a:spcAft>
              <a:buClr>
                <a:schemeClr val="dk1"/>
              </a:buClr>
              <a:buSzPts val="2000"/>
              <a:buChar char="•"/>
            </a:pPr>
            <a:r>
              <a:rPr lang="en-GB" sz="2000">
                <a:solidFill>
                  <a:schemeClr val="dk1"/>
                </a:solidFill>
              </a:rPr>
              <a:t>Track demand and capacity to ensure adequate resources and clinical time</a:t>
            </a:r>
            <a:endParaRPr sz="2000">
              <a:solidFill>
                <a:schemeClr val="dk1"/>
              </a:solidFill>
            </a:endParaRPr>
          </a:p>
          <a:p>
            <a:pPr marL="342900" lvl="0" indent="-342900" algn="l" rtl="0">
              <a:spcBef>
                <a:spcPts val="400"/>
              </a:spcBef>
              <a:spcAft>
                <a:spcPts val="0"/>
              </a:spcAft>
              <a:buClr>
                <a:schemeClr val="dk1"/>
              </a:buClr>
              <a:buSzPts val="2000"/>
              <a:buChar char="•"/>
            </a:pPr>
            <a:r>
              <a:rPr lang="en-GB" sz="2000">
                <a:solidFill>
                  <a:schemeClr val="dk1"/>
                </a:solidFill>
              </a:rPr>
              <a:t>Develop education in teledermatology for clinicians</a:t>
            </a:r>
            <a:endParaRPr sz="2000">
              <a:solidFill>
                <a:schemeClr val="dk1"/>
              </a:solidFill>
            </a:endParaRPr>
          </a:p>
          <a:p>
            <a:pPr marL="342900" lvl="0" indent="-342900" algn="l" rtl="0">
              <a:spcBef>
                <a:spcPts val="400"/>
              </a:spcBef>
              <a:spcAft>
                <a:spcPts val="0"/>
              </a:spcAft>
              <a:buClr>
                <a:schemeClr val="dk1"/>
              </a:buClr>
              <a:buSzPts val="2000"/>
              <a:buChar char="•"/>
            </a:pPr>
            <a:r>
              <a:rPr lang="en-GB" sz="2000">
                <a:solidFill>
                  <a:schemeClr val="dk1"/>
                </a:solidFill>
              </a:rPr>
              <a:t>Integrate platform with hospital systems</a:t>
            </a:r>
            <a:endParaRPr sz="2000">
              <a:solidFill>
                <a:schemeClr val="dk1"/>
              </a:solidFill>
            </a:endParaRPr>
          </a:p>
          <a:p>
            <a:pPr marL="342900" lvl="0" indent="-342900" algn="l" rtl="0">
              <a:spcBef>
                <a:spcPts val="400"/>
              </a:spcBef>
              <a:spcAft>
                <a:spcPts val="0"/>
              </a:spcAft>
              <a:buClr>
                <a:schemeClr val="dk1"/>
              </a:buClr>
              <a:buSzPts val="2000"/>
              <a:buChar char="•"/>
            </a:pPr>
            <a:r>
              <a:rPr lang="en-GB" sz="2000">
                <a:solidFill>
                  <a:schemeClr val="dk1"/>
                </a:solidFill>
              </a:rPr>
              <a:t>Increase direct listing of patients for procedures</a:t>
            </a:r>
            <a:endParaRPr sz="2000">
              <a:solidFill>
                <a:schemeClr val="dk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Shape 826"/>
        <p:cNvGrpSpPr/>
        <p:nvPr/>
      </p:nvGrpSpPr>
      <p:grpSpPr>
        <a:xfrm>
          <a:off x="0" y="0"/>
          <a:ext cx="0" cy="0"/>
          <a:chOff x="0" y="0"/>
          <a:chExt cx="0" cy="0"/>
        </a:xfrm>
      </p:grpSpPr>
      <p:sp>
        <p:nvSpPr>
          <p:cNvPr id="827" name="Google Shape;827;p95"/>
          <p:cNvSpPr txBox="1">
            <a:spLocks noGrp="1"/>
          </p:cNvSpPr>
          <p:nvPr>
            <p:ph type="ctrTitle"/>
          </p:nvPr>
        </p:nvSpPr>
        <p:spPr>
          <a:xfrm>
            <a:off x="457200" y="1149846"/>
            <a:ext cx="7787100" cy="936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Helvetica Neue"/>
              <a:buNone/>
            </a:pPr>
            <a:r>
              <a:rPr lang="en-GB" sz="4200" b="1" dirty="0">
                <a:solidFill>
                  <a:srgbClr val="FFFFFF"/>
                </a:solidFill>
                <a:latin typeface="Arial"/>
                <a:ea typeface="Arial"/>
                <a:cs typeface="Arial"/>
                <a:sym typeface="Arial"/>
              </a:rPr>
              <a:t>Thank you! </a:t>
            </a:r>
            <a:endParaRPr sz="4200" b="1" dirty="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4200" b="1" dirty="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r>
              <a:rPr lang="en-GB" sz="4200" b="1" dirty="0">
                <a:solidFill>
                  <a:srgbClr val="FFFFFF"/>
                </a:solidFill>
                <a:latin typeface="Arial"/>
                <a:ea typeface="Arial"/>
                <a:cs typeface="Arial"/>
                <a:sym typeface="Arial"/>
              </a:rPr>
              <a:t>Questions?</a:t>
            </a:r>
            <a:endParaRPr sz="4200" b="1" dirty="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4200" b="1" dirty="0">
              <a:solidFill>
                <a:srgbClr val="FFFFFF"/>
              </a:solidFill>
              <a:latin typeface="Arial"/>
              <a:ea typeface="Arial"/>
              <a:cs typeface="Arial"/>
              <a:sym typeface="Arial"/>
            </a:endParaRPr>
          </a:p>
          <a:p>
            <a:pPr lvl="0"/>
            <a:r>
              <a:rPr lang="en-GB" sz="2800" b="1" dirty="0">
                <a:solidFill>
                  <a:srgbClr val="FFFFFF"/>
                </a:solidFill>
                <a:latin typeface="Arial"/>
                <a:ea typeface="Arial"/>
                <a:cs typeface="Arial"/>
                <a:sym typeface="Arial"/>
              </a:rPr>
              <a:t>A recording of the webinar is available he</a:t>
            </a:r>
            <a:r>
              <a:rPr lang="en-GB" sz="2800" b="1" dirty="0">
                <a:solidFill>
                  <a:schemeClr val="accent5"/>
                </a:solidFill>
                <a:latin typeface="+mj-lt"/>
                <a:ea typeface="Arial"/>
                <a:cs typeface="Arial"/>
                <a:sym typeface="Arial"/>
              </a:rPr>
              <a:t>re: </a:t>
            </a:r>
            <a:r>
              <a:rPr lang="en-GB" sz="2800" dirty="0">
                <a:solidFill>
                  <a:schemeClr val="accent5"/>
                </a:solidFill>
                <a:latin typeface="+mj-lt"/>
                <a:hlinkClick r:id="rId3">
                  <a:extLst>
                    <a:ext uri="{A12FA001-AC4F-418D-AE19-62706E023703}">
                      <ahyp:hlinkClr xmlns:ahyp="http://schemas.microsoft.com/office/drawing/2018/hyperlinkcolor" val="tx"/>
                    </a:ext>
                  </a:extLst>
                </a:hlinkClick>
              </a:rPr>
              <a:t>https://badannualmeeting.co.uk/future_nhs_webinar/</a:t>
            </a:r>
            <a:endParaRPr sz="2800" b="1" dirty="0">
              <a:solidFill>
                <a:schemeClr val="accent5"/>
              </a:solidFill>
              <a:latin typeface="+mj-lt"/>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600" b="1" dirty="0">
              <a:solidFill>
                <a:srgbClr val="FFFFF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400"/>
              <a:buFont typeface="Helvetica Neue"/>
              <a:buNone/>
            </a:pPr>
            <a:endParaRPr sz="3000" dirty="0">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Funded projects</a:t>
            </a:r>
            <a:endParaRPr/>
          </a:p>
        </p:txBody>
      </p:sp>
      <p:grpSp>
        <p:nvGrpSpPr>
          <p:cNvPr id="226" name="Google Shape;226;p45"/>
          <p:cNvGrpSpPr/>
          <p:nvPr/>
        </p:nvGrpSpPr>
        <p:grpSpPr>
          <a:xfrm>
            <a:off x="247351" y="1349334"/>
            <a:ext cx="8662056" cy="3549801"/>
            <a:chOff x="782307" y="1734456"/>
            <a:chExt cx="8662056" cy="3549801"/>
          </a:xfrm>
        </p:grpSpPr>
        <p:sp>
          <p:nvSpPr>
            <p:cNvPr id="227" name="Google Shape;227;p45"/>
            <p:cNvSpPr/>
            <p:nvPr/>
          </p:nvSpPr>
          <p:spPr>
            <a:xfrm>
              <a:off x="782307" y="1753111"/>
              <a:ext cx="1347000" cy="13470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5" descr="Dollar"/>
            <p:cNvSpPr/>
            <p:nvPr/>
          </p:nvSpPr>
          <p:spPr>
            <a:xfrm>
              <a:off x="1065163" y="2035967"/>
              <a:ext cx="781200" cy="781200"/>
            </a:xfrm>
            <a:prstGeom prst="rect">
              <a:avLst/>
            </a:prstGeom>
            <a:blipFill rotWithShape="1">
              <a:blip r:embed="rId3">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5"/>
            <p:cNvSpPr/>
            <p:nvPr/>
          </p:nvSpPr>
          <p:spPr>
            <a:xfrm>
              <a:off x="2408531" y="1753122"/>
              <a:ext cx="2889166" cy="1346931"/>
            </a:xfrm>
            <a:custGeom>
              <a:avLst/>
              <a:gdLst/>
              <a:ahLst/>
              <a:cxnLst/>
              <a:rect l="l" t="t" r="r" b="b"/>
              <a:pathLst>
                <a:path w="3174908" h="1346931" extrusionOk="0">
                  <a:moveTo>
                    <a:pt x="0" y="0"/>
                  </a:moveTo>
                  <a:lnTo>
                    <a:pt x="3174908" y="0"/>
                  </a:lnTo>
                  <a:lnTo>
                    <a:pt x="3174908" y="1346931"/>
                  </a:lnTo>
                  <a:lnTo>
                    <a:pt x="0" y="1346931"/>
                  </a:lnTo>
                  <a:lnTo>
                    <a:pt x="0" y="0"/>
                  </a:lnTo>
                  <a:close/>
                </a:path>
              </a:pathLst>
            </a:cu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a:p>
            <a:p>
              <a:pPr marL="0" marR="0" lvl="0" indent="0" algn="l" rtl="0">
                <a:lnSpc>
                  <a:spcPct val="100000"/>
                </a:lnSpc>
                <a:spcBef>
                  <a:spcPts val="0"/>
                </a:spcBef>
                <a:spcAft>
                  <a:spcPts val="0"/>
                </a:spcAft>
                <a:buClr>
                  <a:srgbClr val="000000"/>
                </a:buClr>
                <a:buSzPts val="1200"/>
                <a:buFont typeface="Arial"/>
                <a:buNone/>
              </a:pPr>
              <a:endParaRPr sz="1200"/>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NHSX </a:t>
              </a:r>
              <a:r>
                <a:rPr lang="en-GB" sz="1200"/>
                <a:t>f</a:t>
              </a:r>
              <a:r>
                <a:rPr lang="en-GB" sz="1200" b="0" i="0" u="none" strike="noStrike" cap="none">
                  <a:solidFill>
                    <a:srgbClr val="000000"/>
                  </a:solidFill>
                  <a:latin typeface="Arial"/>
                  <a:ea typeface="Arial"/>
                  <a:cs typeface="Arial"/>
                  <a:sym typeface="Arial"/>
                </a:rPr>
                <a:t>unding bids approved for 5 systems</a:t>
              </a:r>
              <a:endParaRPr/>
            </a:p>
            <a:p>
              <a:pPr marL="0" marR="0" lvl="0" indent="0" algn="l" rtl="0">
                <a:lnSpc>
                  <a:spcPct val="100000"/>
                </a:lnSpc>
                <a:spcBef>
                  <a:spcPts val="42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Birmingham &amp; Solihull</a:t>
              </a:r>
              <a:endParaRPr/>
            </a:p>
            <a:p>
              <a:pPr marL="0" marR="0" lvl="0" indent="0" algn="l" rtl="0">
                <a:lnSpc>
                  <a:spcPct val="100000"/>
                </a:lnSpc>
                <a:spcBef>
                  <a:spcPts val="42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Herefordshire &amp; Worcestershire</a:t>
              </a:r>
              <a:endParaRPr/>
            </a:p>
            <a:p>
              <a:pPr marL="0" marR="0" lvl="0" indent="0" algn="l" rtl="0">
                <a:lnSpc>
                  <a:spcPct val="100000"/>
                </a:lnSpc>
                <a:spcBef>
                  <a:spcPts val="42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Joined Up Care Derbyshire </a:t>
              </a:r>
              <a:endParaRPr/>
            </a:p>
            <a:p>
              <a:pPr marL="0" marR="0" lvl="0" indent="0" algn="l" rtl="0">
                <a:lnSpc>
                  <a:spcPct val="100000"/>
                </a:lnSpc>
                <a:spcBef>
                  <a:spcPts val="42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Lincolnshire</a:t>
              </a:r>
              <a:endParaRPr/>
            </a:p>
            <a:p>
              <a:pPr marL="0" marR="0" lvl="0" indent="0" algn="l" rtl="0">
                <a:lnSpc>
                  <a:spcPct val="100000"/>
                </a:lnSpc>
                <a:spcBef>
                  <a:spcPts val="42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The Black Country &amp; West Birmingham</a:t>
              </a:r>
              <a:endParaRPr/>
            </a:p>
            <a:p>
              <a:pPr marL="0" marR="0" lvl="0" indent="0" algn="l" rtl="0">
                <a:lnSpc>
                  <a:spcPct val="100000"/>
                </a:lnSpc>
                <a:spcBef>
                  <a:spcPts val="420"/>
                </a:spcBef>
                <a:spcAft>
                  <a:spcPts val="0"/>
                </a:spcAft>
                <a:buClr>
                  <a:srgbClr val="000000"/>
                </a:buClr>
                <a:buSzPts val="1200"/>
                <a:buFont typeface="Calibri"/>
                <a:buNone/>
              </a:pPr>
              <a:endParaRPr sz="1200" b="0" i="0" u="none" strike="noStrike" cap="none">
                <a:solidFill>
                  <a:srgbClr val="000000"/>
                </a:solidFill>
                <a:latin typeface="Arial"/>
                <a:ea typeface="Arial"/>
                <a:cs typeface="Arial"/>
                <a:sym typeface="Arial"/>
              </a:endParaRPr>
            </a:p>
          </p:txBody>
        </p:sp>
        <p:sp>
          <p:nvSpPr>
            <p:cNvPr id="230" name="Google Shape;230;p45"/>
            <p:cNvSpPr/>
            <p:nvPr/>
          </p:nvSpPr>
          <p:spPr>
            <a:xfrm>
              <a:off x="5562595" y="1734456"/>
              <a:ext cx="1347000" cy="13470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5" descr="Stethoscope"/>
            <p:cNvSpPr/>
            <p:nvPr/>
          </p:nvSpPr>
          <p:spPr>
            <a:xfrm>
              <a:off x="5895435" y="2035967"/>
              <a:ext cx="781200" cy="781200"/>
            </a:xfrm>
            <a:prstGeom prst="rect">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5"/>
            <p:cNvSpPr/>
            <p:nvPr/>
          </p:nvSpPr>
          <p:spPr>
            <a:xfrm>
              <a:off x="7269482" y="1753122"/>
              <a:ext cx="2174812" cy="1346931"/>
            </a:xfrm>
            <a:custGeom>
              <a:avLst/>
              <a:gdLst/>
              <a:ahLst/>
              <a:cxnLst/>
              <a:rect l="l" t="t" r="r" b="b"/>
              <a:pathLst>
                <a:path w="3174908" h="1346931" extrusionOk="0">
                  <a:moveTo>
                    <a:pt x="0" y="0"/>
                  </a:moveTo>
                  <a:lnTo>
                    <a:pt x="3174908" y="0"/>
                  </a:lnTo>
                  <a:lnTo>
                    <a:pt x="3174908" y="1346931"/>
                  </a:lnTo>
                  <a:lnTo>
                    <a:pt x="0" y="1346931"/>
                  </a:lnTo>
                  <a:lnTo>
                    <a:pt x="0" y="0"/>
                  </a:lnTo>
                  <a:close/>
                </a:path>
              </a:pathLst>
            </a:cu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Mixture of new pilots and expansion of existing approaches to teledermatology</a:t>
              </a:r>
              <a:endParaRPr/>
            </a:p>
            <a:p>
              <a:pPr marL="0" marR="0" lvl="0" indent="0" algn="l" rtl="0">
                <a:lnSpc>
                  <a:spcPct val="100000"/>
                </a:lnSpc>
                <a:spcBef>
                  <a:spcPts val="420"/>
                </a:spcBef>
                <a:spcAft>
                  <a:spcPts val="0"/>
                </a:spcAft>
                <a:buClr>
                  <a:srgbClr val="000000"/>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42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Some include suspected skin cancer pathways in scope - BCWB </a:t>
              </a:r>
              <a:endParaRPr sz="1200" b="0" i="0" u="none" strike="noStrike" cap="none">
                <a:solidFill>
                  <a:srgbClr val="000000"/>
                </a:solidFill>
                <a:latin typeface="Arial"/>
                <a:ea typeface="Arial"/>
                <a:cs typeface="Arial"/>
                <a:sym typeface="Arial"/>
              </a:endParaRPr>
            </a:p>
          </p:txBody>
        </p:sp>
        <p:sp>
          <p:nvSpPr>
            <p:cNvPr id="233" name="Google Shape;233;p45"/>
            <p:cNvSpPr/>
            <p:nvPr/>
          </p:nvSpPr>
          <p:spPr>
            <a:xfrm>
              <a:off x="782307" y="3937257"/>
              <a:ext cx="1347000" cy="13470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5" descr="Camera"/>
            <p:cNvSpPr/>
            <p:nvPr/>
          </p:nvSpPr>
          <p:spPr>
            <a:xfrm>
              <a:off x="1065163" y="4220112"/>
              <a:ext cx="781200" cy="781200"/>
            </a:xfrm>
            <a:prstGeom prst="rect">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5"/>
            <p:cNvSpPr/>
            <p:nvPr/>
          </p:nvSpPr>
          <p:spPr>
            <a:xfrm>
              <a:off x="2417025" y="3937267"/>
              <a:ext cx="2889166" cy="1346931"/>
            </a:xfrm>
            <a:custGeom>
              <a:avLst/>
              <a:gdLst/>
              <a:ahLst/>
              <a:cxnLst/>
              <a:rect l="l" t="t" r="r" b="b"/>
              <a:pathLst>
                <a:path w="3174908" h="1346931" extrusionOk="0">
                  <a:moveTo>
                    <a:pt x="0" y="0"/>
                  </a:moveTo>
                  <a:lnTo>
                    <a:pt x="3174908" y="0"/>
                  </a:lnTo>
                  <a:lnTo>
                    <a:pt x="3174908" y="1346931"/>
                  </a:lnTo>
                  <a:lnTo>
                    <a:pt x="0" y="1346931"/>
                  </a:lnTo>
                  <a:lnTo>
                    <a:pt x="0" y="0"/>
                  </a:lnTo>
                  <a:close/>
                </a:path>
              </a:pathLst>
            </a:cu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Various different approaches in place/proposed across the Midlands region - community hubs, training support, use of different suppliers and advice and guidance methods</a:t>
              </a:r>
              <a:endParaRPr sz="1200" b="0" i="0" u="none" strike="noStrike" cap="none">
                <a:solidFill>
                  <a:srgbClr val="000000"/>
                </a:solidFill>
                <a:latin typeface="Arial"/>
                <a:ea typeface="Arial"/>
                <a:cs typeface="Arial"/>
                <a:sym typeface="Arial"/>
              </a:endParaRPr>
            </a:p>
          </p:txBody>
        </p:sp>
        <p:sp>
          <p:nvSpPr>
            <p:cNvPr id="236" name="Google Shape;236;p45"/>
            <p:cNvSpPr/>
            <p:nvPr/>
          </p:nvSpPr>
          <p:spPr>
            <a:xfrm>
              <a:off x="5612579" y="3937257"/>
              <a:ext cx="1347000" cy="13470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5" descr="Playbook"/>
            <p:cNvSpPr/>
            <p:nvPr/>
          </p:nvSpPr>
          <p:spPr>
            <a:xfrm>
              <a:off x="5895435" y="4220112"/>
              <a:ext cx="781200" cy="781200"/>
            </a:xfrm>
            <a:prstGeom prst="rect">
              <a:avLst/>
            </a:prstGeom>
            <a:blipFill rotWithShape="1">
              <a:blip r:embed="rId6">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5"/>
            <p:cNvSpPr/>
            <p:nvPr/>
          </p:nvSpPr>
          <p:spPr>
            <a:xfrm>
              <a:off x="7165656" y="3937266"/>
              <a:ext cx="2278707" cy="1346931"/>
            </a:xfrm>
            <a:custGeom>
              <a:avLst/>
              <a:gdLst/>
              <a:ahLst/>
              <a:cxnLst/>
              <a:rect l="l" t="t" r="r" b="b"/>
              <a:pathLst>
                <a:path w="3492272" h="1346931" extrusionOk="0">
                  <a:moveTo>
                    <a:pt x="0" y="0"/>
                  </a:moveTo>
                  <a:lnTo>
                    <a:pt x="3492272" y="0"/>
                  </a:lnTo>
                  <a:lnTo>
                    <a:pt x="3492272" y="1346931"/>
                  </a:lnTo>
                  <a:lnTo>
                    <a:pt x="0" y="1346931"/>
                  </a:lnTo>
                  <a:lnTo>
                    <a:pt x="0" y="0"/>
                  </a:lnTo>
                  <a:close/>
                </a:path>
              </a:pathLst>
            </a:cu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Challenges identified with delays with procurement, potential for dual processes, staff redeployment, GP time, training and uptake </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6"/>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Shared learning</a:t>
            </a:r>
            <a:endParaRPr/>
          </a:p>
        </p:txBody>
      </p:sp>
      <p:sp>
        <p:nvSpPr>
          <p:cNvPr id="244" name="Google Shape;244;p46"/>
          <p:cNvSpPr/>
          <p:nvPr/>
        </p:nvSpPr>
        <p:spPr>
          <a:xfrm>
            <a:off x="0" y="4161455"/>
            <a:ext cx="3048000" cy="1063800"/>
          </a:xfrm>
          <a:prstGeom prst="rect">
            <a:avLst/>
          </a:prstGeom>
          <a:solidFill>
            <a:srgbClr val="0030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6"/>
          <p:cNvSpPr/>
          <p:nvPr/>
        </p:nvSpPr>
        <p:spPr>
          <a:xfrm>
            <a:off x="3048025" y="4161400"/>
            <a:ext cx="3048000" cy="1063800"/>
          </a:xfrm>
          <a:prstGeom prst="rect">
            <a:avLst/>
          </a:prstGeom>
          <a:solidFill>
            <a:srgbClr val="005EB8"/>
          </a:solidFill>
          <a:ln w="9525" cap="flat" cmpd="sng">
            <a:solidFill>
              <a:srgbClr val="215D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6"/>
          <p:cNvSpPr/>
          <p:nvPr/>
        </p:nvSpPr>
        <p:spPr>
          <a:xfrm>
            <a:off x="6096025" y="4161488"/>
            <a:ext cx="3048000" cy="1063800"/>
          </a:xfrm>
          <a:prstGeom prst="rect">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6"/>
          <p:cNvSpPr txBox="1"/>
          <p:nvPr/>
        </p:nvSpPr>
        <p:spPr>
          <a:xfrm>
            <a:off x="182298" y="962450"/>
            <a:ext cx="8637900" cy="3033600"/>
          </a:xfrm>
          <a:prstGeom prst="rect">
            <a:avLst/>
          </a:prstGeom>
          <a:noFill/>
          <a:ln>
            <a:noFill/>
          </a:ln>
        </p:spPr>
        <p:txBody>
          <a:bodyPr spcFirstLastPara="1" wrap="square" lIns="91425" tIns="45700" rIns="91425" bIns="45700" anchor="t" anchorCtr="0">
            <a:noAutofit/>
          </a:bodyPr>
          <a:lstStyle/>
          <a:p>
            <a:pPr marL="228600" lvl="0" indent="-222250" algn="l" rtl="0">
              <a:lnSpc>
                <a:spcPct val="90000"/>
              </a:lnSpc>
              <a:spcBef>
                <a:spcPts val="0"/>
              </a:spcBef>
              <a:spcAft>
                <a:spcPts val="0"/>
              </a:spcAft>
              <a:buClr>
                <a:srgbClr val="000000"/>
              </a:buClr>
              <a:buSzPts val="1500"/>
              <a:buChar char="•"/>
            </a:pPr>
            <a:r>
              <a:rPr lang="en-GB" sz="1500" b="1">
                <a:solidFill>
                  <a:srgbClr val="000000"/>
                </a:solidFill>
              </a:rPr>
              <a:t>Collaboration</a:t>
            </a:r>
            <a:r>
              <a:rPr lang="en-GB" sz="1500">
                <a:solidFill>
                  <a:srgbClr val="000000"/>
                </a:solidFill>
              </a:rPr>
              <a:t> with system leads, NHSEI teams and NHSx to overcome challenges </a:t>
            </a:r>
            <a:endParaRPr sz="1500">
              <a:solidFill>
                <a:srgbClr val="000000"/>
              </a:solidFill>
            </a:endParaRPr>
          </a:p>
          <a:p>
            <a:pPr marL="228600" lvl="0" indent="0" algn="l" rtl="0">
              <a:lnSpc>
                <a:spcPct val="90000"/>
              </a:lnSpc>
              <a:spcBef>
                <a:spcPts val="0"/>
              </a:spcBef>
              <a:spcAft>
                <a:spcPts val="0"/>
              </a:spcAft>
              <a:buNone/>
            </a:pPr>
            <a:endParaRPr sz="1500"/>
          </a:p>
          <a:p>
            <a:pPr marL="228600" lvl="0" indent="-222250" algn="l" rtl="0">
              <a:lnSpc>
                <a:spcPct val="90000"/>
              </a:lnSpc>
              <a:spcBef>
                <a:spcPts val="1000"/>
              </a:spcBef>
              <a:spcAft>
                <a:spcPts val="0"/>
              </a:spcAft>
              <a:buClr>
                <a:srgbClr val="000000"/>
              </a:buClr>
              <a:buSzPts val="1500"/>
              <a:buChar char="•"/>
            </a:pPr>
            <a:r>
              <a:rPr lang="en-GB" sz="1500" b="1">
                <a:solidFill>
                  <a:srgbClr val="000000"/>
                </a:solidFill>
              </a:rPr>
              <a:t>Webinars</a:t>
            </a:r>
            <a:endParaRPr sz="1500" b="1"/>
          </a:p>
          <a:p>
            <a:pPr marL="685800" lvl="1" indent="-222250" algn="l" rtl="0">
              <a:lnSpc>
                <a:spcPct val="90000"/>
              </a:lnSpc>
              <a:spcBef>
                <a:spcPts val="500"/>
              </a:spcBef>
              <a:spcAft>
                <a:spcPts val="0"/>
              </a:spcAft>
              <a:buClr>
                <a:srgbClr val="000000"/>
              </a:buClr>
              <a:buSzPts val="1500"/>
              <a:buChar char="•"/>
            </a:pPr>
            <a:r>
              <a:rPr lang="en-GB" sz="1500" u="sng">
                <a:solidFill>
                  <a:srgbClr val="0563C1"/>
                </a:solidFill>
                <a:hlinkClick r:id="rId3">
                  <a:extLst>
                    <a:ext uri="{A12FA001-AC4F-418D-AE19-62706E023703}">
                      <ahyp:hlinkClr xmlns:ahyp="http://schemas.microsoft.com/office/drawing/2018/hyperlinkcolor" val="tx"/>
                    </a:ext>
                  </a:extLst>
                </a:hlinkClick>
              </a:rPr>
              <a:t>Midlands Teledermatology Share &amp; Learn Part 1 – July 2021</a:t>
            </a:r>
            <a:endParaRPr sz="1500" u="sng">
              <a:solidFill>
                <a:srgbClr val="0563C1"/>
              </a:solidFill>
              <a:hlinkClick r:id="rId4">
                <a:extLst>
                  <a:ext uri="{A12FA001-AC4F-418D-AE19-62706E023703}">
                    <ahyp:hlinkClr xmlns:ahyp="http://schemas.microsoft.com/office/drawing/2018/hyperlinkcolor" val="tx"/>
                  </a:ext>
                </a:extLst>
              </a:hlinkClick>
            </a:endParaRPr>
          </a:p>
          <a:p>
            <a:pPr marL="685800" lvl="1" indent="-222250" algn="l" rtl="0">
              <a:lnSpc>
                <a:spcPct val="90000"/>
              </a:lnSpc>
              <a:spcBef>
                <a:spcPts val="500"/>
              </a:spcBef>
              <a:spcAft>
                <a:spcPts val="0"/>
              </a:spcAft>
              <a:buClr>
                <a:srgbClr val="000000"/>
              </a:buClr>
              <a:buSzPts val="1500"/>
              <a:buChar char="•"/>
            </a:pPr>
            <a:r>
              <a:rPr lang="en-GB" sz="1500" u="sng">
                <a:solidFill>
                  <a:srgbClr val="0563C1"/>
                </a:solidFill>
                <a:hlinkClick r:id="rId4">
                  <a:extLst>
                    <a:ext uri="{A12FA001-AC4F-418D-AE19-62706E023703}">
                      <ahyp:hlinkClr xmlns:ahyp="http://schemas.microsoft.com/office/drawing/2018/hyperlinkcolor" val="tx"/>
                    </a:ext>
                  </a:extLst>
                </a:hlinkClick>
              </a:rPr>
              <a:t>Midlands Referral Optimisation Webinar – showcased dermatology advice &amp; guidance models – Oct 2021</a:t>
            </a:r>
            <a:endParaRPr sz="1500">
              <a:solidFill>
                <a:srgbClr val="000000"/>
              </a:solidFill>
              <a:highlight>
                <a:srgbClr val="FFFF00"/>
              </a:highlight>
            </a:endParaRPr>
          </a:p>
          <a:p>
            <a:pPr marL="685800" lvl="1" indent="-222250" algn="l" rtl="0">
              <a:lnSpc>
                <a:spcPct val="90000"/>
              </a:lnSpc>
              <a:spcBef>
                <a:spcPts val="500"/>
              </a:spcBef>
              <a:spcAft>
                <a:spcPts val="0"/>
              </a:spcAft>
              <a:buClr>
                <a:srgbClr val="000000"/>
              </a:buClr>
              <a:buSzPts val="1500"/>
              <a:buChar char="•"/>
            </a:pPr>
            <a:r>
              <a:rPr lang="en-GB" sz="1500" u="sng">
                <a:solidFill>
                  <a:srgbClr val="0563C1"/>
                </a:solidFill>
                <a:hlinkClick r:id="rId5">
                  <a:extLst>
                    <a:ext uri="{A12FA001-AC4F-418D-AE19-62706E023703}">
                      <ahyp:hlinkClr xmlns:ahyp="http://schemas.microsoft.com/office/drawing/2018/hyperlinkcolor" val="tx"/>
                    </a:ext>
                  </a:extLst>
                </a:hlinkClick>
              </a:rPr>
              <a:t>Using digital technology to transform care pathways | The King's Fund (kingsfund.org.uk)</a:t>
            </a:r>
            <a:endParaRPr sz="1500">
              <a:solidFill>
                <a:srgbClr val="000000"/>
              </a:solidFill>
            </a:endParaRPr>
          </a:p>
          <a:p>
            <a:pPr marL="685800" lvl="1" indent="-127000" algn="l" rtl="0">
              <a:lnSpc>
                <a:spcPct val="90000"/>
              </a:lnSpc>
              <a:spcBef>
                <a:spcPts val="500"/>
              </a:spcBef>
              <a:spcAft>
                <a:spcPts val="0"/>
              </a:spcAft>
              <a:buNone/>
            </a:pPr>
            <a:endParaRPr sz="1500">
              <a:solidFill>
                <a:srgbClr val="000000"/>
              </a:solidFill>
            </a:endParaRPr>
          </a:p>
          <a:p>
            <a:pPr marL="685800" lvl="1" indent="-222250" algn="l" rtl="0">
              <a:lnSpc>
                <a:spcPct val="90000"/>
              </a:lnSpc>
              <a:spcBef>
                <a:spcPts val="500"/>
              </a:spcBef>
              <a:spcAft>
                <a:spcPts val="0"/>
              </a:spcAft>
              <a:buClr>
                <a:srgbClr val="000000"/>
              </a:buClr>
              <a:buSzPts val="1500"/>
              <a:buChar char="•"/>
            </a:pPr>
            <a:r>
              <a:rPr lang="en-GB" sz="1500">
                <a:solidFill>
                  <a:srgbClr val="000000"/>
                </a:solidFill>
              </a:rPr>
              <a:t>Midlands Teledermatology Share &amp; Learn Part 2 planned for Q3 2022/23</a:t>
            </a:r>
            <a:endParaRPr sz="1500">
              <a:solidFill>
                <a:srgbClr val="000000"/>
              </a:solidFill>
            </a:endParaRPr>
          </a:p>
          <a:p>
            <a:pPr marL="685800" lvl="0" indent="0" algn="l" rtl="0">
              <a:lnSpc>
                <a:spcPct val="90000"/>
              </a:lnSpc>
              <a:spcBef>
                <a:spcPts val="500"/>
              </a:spcBef>
              <a:spcAft>
                <a:spcPts val="0"/>
              </a:spcAft>
              <a:buNone/>
            </a:pPr>
            <a:endParaRPr sz="1500"/>
          </a:p>
          <a:p>
            <a:pPr marL="228600" lvl="0" indent="-222250" algn="l" rtl="0">
              <a:lnSpc>
                <a:spcPct val="90000"/>
              </a:lnSpc>
              <a:spcBef>
                <a:spcPts val="1000"/>
              </a:spcBef>
              <a:spcAft>
                <a:spcPts val="0"/>
              </a:spcAft>
              <a:buClr>
                <a:srgbClr val="000000"/>
              </a:buClr>
              <a:buSzPts val="1500"/>
              <a:buChar char="•"/>
            </a:pPr>
            <a:r>
              <a:rPr lang="en-GB" sz="1500" b="1">
                <a:solidFill>
                  <a:srgbClr val="000000"/>
                </a:solidFill>
              </a:rPr>
              <a:t>Case </a:t>
            </a:r>
            <a:r>
              <a:rPr lang="en-GB" sz="1500" b="1"/>
              <a:t>s</a:t>
            </a:r>
            <a:r>
              <a:rPr lang="en-GB" sz="1500" b="1">
                <a:solidFill>
                  <a:srgbClr val="000000"/>
                </a:solidFill>
              </a:rPr>
              <a:t>tudies </a:t>
            </a:r>
            <a:r>
              <a:rPr lang="en-GB" sz="1500">
                <a:solidFill>
                  <a:srgbClr val="000000"/>
                </a:solidFill>
              </a:rPr>
              <a:t>developed for funded projects and will be published by NHS</a:t>
            </a:r>
            <a:r>
              <a:rPr lang="en-GB" sz="1500"/>
              <a:t>EI </a:t>
            </a:r>
            <a:r>
              <a:rPr lang="en-GB" sz="1500">
                <a:solidFill>
                  <a:srgbClr val="000000"/>
                </a:solidFill>
              </a:rPr>
              <a:t>when finalised</a:t>
            </a:r>
            <a:endParaRPr sz="1300">
              <a:solidFill>
                <a:srgbClr val="000000"/>
              </a:solidFill>
            </a:endParaRPr>
          </a:p>
          <a:p>
            <a:pPr marL="0" lvl="0" indent="0" algn="l" rtl="0">
              <a:lnSpc>
                <a:spcPct val="90000"/>
              </a:lnSpc>
              <a:spcBef>
                <a:spcPts val="1000"/>
              </a:spcBef>
              <a:spcAft>
                <a:spcPts val="0"/>
              </a:spcAft>
              <a:buNone/>
            </a:pPr>
            <a:endParaRPr sz="1600">
              <a:solidFill>
                <a:srgbClr val="000000"/>
              </a:solidFill>
            </a:endParaRPr>
          </a:p>
          <a:p>
            <a:pPr marL="228600" lvl="0" indent="-127000" algn="l" rtl="0">
              <a:lnSpc>
                <a:spcPct val="90000"/>
              </a:lnSpc>
              <a:spcBef>
                <a:spcPts val="1000"/>
              </a:spcBef>
              <a:spcAft>
                <a:spcPts val="0"/>
              </a:spcAft>
              <a:buNone/>
            </a:pPr>
            <a:endParaRPr sz="16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1"/>
        <p:cNvGrpSpPr/>
        <p:nvPr/>
      </p:nvGrpSpPr>
      <p:grpSpPr>
        <a:xfrm>
          <a:off x="0" y="0"/>
          <a:ext cx="0" cy="0"/>
          <a:chOff x="0" y="0"/>
          <a:chExt cx="0" cy="0"/>
        </a:xfrm>
      </p:grpSpPr>
      <p:sp>
        <p:nvSpPr>
          <p:cNvPr id="252" name="Google Shape;252;p47"/>
          <p:cNvSpPr txBox="1">
            <a:spLocks noGrp="1"/>
          </p:cNvSpPr>
          <p:nvPr>
            <p:ph type="title"/>
          </p:nvPr>
        </p:nvSpPr>
        <p:spPr>
          <a:xfrm>
            <a:off x="467544" y="267494"/>
            <a:ext cx="7632000" cy="52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3000"/>
              <a:buFont typeface="Arial"/>
              <a:buNone/>
            </a:pPr>
            <a:r>
              <a:rPr lang="en-GB"/>
              <a:t>Midlands case studies</a:t>
            </a:r>
            <a:endParaRPr/>
          </a:p>
        </p:txBody>
      </p:sp>
      <p:sp>
        <p:nvSpPr>
          <p:cNvPr id="253" name="Google Shape;253;p47"/>
          <p:cNvSpPr txBox="1"/>
          <p:nvPr/>
        </p:nvSpPr>
        <p:spPr>
          <a:xfrm>
            <a:off x="323850" y="1225850"/>
            <a:ext cx="8393400" cy="2244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None/>
            </a:pPr>
            <a:r>
              <a:rPr lang="en-GB" sz="7200" b="1">
                <a:solidFill>
                  <a:srgbClr val="000000"/>
                </a:solidFill>
              </a:rPr>
              <a:t>Community Dermatology Model &amp; Photo Hub – Birmingham &amp; Solihull</a:t>
            </a:r>
            <a:endParaRPr sz="7200" b="1">
              <a:solidFill>
                <a:srgbClr val="000000"/>
              </a:solidFill>
            </a:endParaRPr>
          </a:p>
          <a:p>
            <a:pPr marL="0" lvl="0" indent="0" algn="l" rtl="0">
              <a:lnSpc>
                <a:spcPct val="90000"/>
              </a:lnSpc>
              <a:spcBef>
                <a:spcPts val="0"/>
              </a:spcBef>
              <a:spcAft>
                <a:spcPts val="0"/>
              </a:spcAft>
              <a:buNone/>
            </a:pPr>
            <a:endParaRPr sz="7200" b="1"/>
          </a:p>
          <a:p>
            <a:pPr marL="228600" lvl="0" indent="-228600" algn="l" rtl="0">
              <a:lnSpc>
                <a:spcPct val="90000"/>
              </a:lnSpc>
              <a:spcBef>
                <a:spcPts val="1000"/>
              </a:spcBef>
              <a:spcAft>
                <a:spcPts val="0"/>
              </a:spcAft>
              <a:buClr>
                <a:srgbClr val="000000"/>
              </a:buClr>
              <a:buSzPct val="100000"/>
              <a:buChar char="•"/>
            </a:pPr>
            <a:r>
              <a:rPr lang="en-GB" sz="7200">
                <a:solidFill>
                  <a:srgbClr val="000000"/>
                </a:solidFill>
              </a:rPr>
              <a:t>Mani Dhesi – </a:t>
            </a:r>
            <a:r>
              <a:rPr lang="en-GB" sz="7200"/>
              <a:t>t</a:t>
            </a:r>
            <a:r>
              <a:rPr lang="en-GB" sz="7200">
                <a:solidFill>
                  <a:srgbClr val="000000"/>
                </a:solidFill>
              </a:rPr>
              <a:t>ransformation </a:t>
            </a:r>
            <a:r>
              <a:rPr lang="en-GB" sz="7200"/>
              <a:t>d</a:t>
            </a:r>
            <a:r>
              <a:rPr lang="en-GB" sz="7200">
                <a:solidFill>
                  <a:srgbClr val="000000"/>
                </a:solidFill>
              </a:rPr>
              <a:t>irector – SDSmyHealthcare</a:t>
            </a:r>
            <a:endParaRPr>
              <a:solidFill>
                <a:srgbClr val="000000"/>
              </a:solidFill>
            </a:endParaRPr>
          </a:p>
          <a:p>
            <a:pPr marL="228600" lvl="0" indent="-228600" algn="l" rtl="0">
              <a:lnSpc>
                <a:spcPct val="90000"/>
              </a:lnSpc>
              <a:spcBef>
                <a:spcPts val="1000"/>
              </a:spcBef>
              <a:spcAft>
                <a:spcPts val="0"/>
              </a:spcAft>
              <a:buClr>
                <a:srgbClr val="000000"/>
              </a:buClr>
              <a:buSzPct val="100000"/>
              <a:buChar char="•"/>
            </a:pPr>
            <a:r>
              <a:rPr lang="en-GB" sz="7200">
                <a:solidFill>
                  <a:srgbClr val="000000"/>
                </a:solidFill>
              </a:rPr>
              <a:t>Dr Tracey Oshea – GPwER in </a:t>
            </a:r>
            <a:r>
              <a:rPr lang="en-GB" sz="7200"/>
              <a:t>d</a:t>
            </a:r>
            <a:r>
              <a:rPr lang="en-GB" sz="7200">
                <a:solidFill>
                  <a:srgbClr val="000000"/>
                </a:solidFill>
              </a:rPr>
              <a:t>ermatology - SDSMyHealthcare</a:t>
            </a:r>
            <a:endParaRPr>
              <a:solidFill>
                <a:srgbClr val="000000"/>
              </a:solidFill>
            </a:endParaRPr>
          </a:p>
          <a:p>
            <a:pPr marL="228600" lvl="0" indent="-114300" algn="l" rtl="0">
              <a:lnSpc>
                <a:spcPct val="90000"/>
              </a:lnSpc>
              <a:spcBef>
                <a:spcPts val="1000"/>
              </a:spcBef>
              <a:spcAft>
                <a:spcPts val="0"/>
              </a:spcAft>
              <a:buNone/>
            </a:pPr>
            <a:endParaRPr sz="7200">
              <a:solidFill>
                <a:srgbClr val="000000"/>
              </a:solidFill>
            </a:endParaRPr>
          </a:p>
          <a:p>
            <a:pPr marL="228600" lvl="0" indent="-114300" algn="l" rtl="0">
              <a:lnSpc>
                <a:spcPct val="90000"/>
              </a:lnSpc>
              <a:spcBef>
                <a:spcPts val="1000"/>
              </a:spcBef>
              <a:spcAft>
                <a:spcPts val="0"/>
              </a:spcAft>
              <a:buNone/>
            </a:pPr>
            <a:endParaRPr sz="7200">
              <a:solidFill>
                <a:srgbClr val="000000"/>
              </a:solidFill>
            </a:endParaRPr>
          </a:p>
          <a:p>
            <a:pPr marL="0" lvl="0" indent="0" algn="l" rtl="0">
              <a:lnSpc>
                <a:spcPct val="90000"/>
              </a:lnSpc>
              <a:spcBef>
                <a:spcPts val="1000"/>
              </a:spcBef>
              <a:spcAft>
                <a:spcPts val="0"/>
              </a:spcAft>
              <a:buNone/>
            </a:pPr>
            <a:r>
              <a:rPr lang="en-GB" sz="7200" b="1">
                <a:solidFill>
                  <a:srgbClr val="000000"/>
                </a:solidFill>
              </a:rPr>
              <a:t>2ww skin cancer teledermatology pathway development – Black Country &amp; West Birmingham</a:t>
            </a:r>
            <a:endParaRPr sz="7200" b="1">
              <a:solidFill>
                <a:srgbClr val="000000"/>
              </a:solidFill>
            </a:endParaRPr>
          </a:p>
          <a:p>
            <a:pPr marL="0" lvl="0" indent="0" algn="l" rtl="0">
              <a:lnSpc>
                <a:spcPct val="90000"/>
              </a:lnSpc>
              <a:spcBef>
                <a:spcPts val="1000"/>
              </a:spcBef>
              <a:spcAft>
                <a:spcPts val="0"/>
              </a:spcAft>
              <a:buNone/>
            </a:pPr>
            <a:endParaRPr sz="7200" b="1"/>
          </a:p>
          <a:p>
            <a:pPr marL="228600" lvl="0" indent="-228600" algn="l" rtl="0">
              <a:lnSpc>
                <a:spcPct val="90000"/>
              </a:lnSpc>
              <a:spcBef>
                <a:spcPts val="1000"/>
              </a:spcBef>
              <a:spcAft>
                <a:spcPts val="0"/>
              </a:spcAft>
              <a:buClr>
                <a:srgbClr val="000000"/>
              </a:buClr>
              <a:buSzPct val="100000"/>
              <a:buChar char="•"/>
            </a:pPr>
            <a:r>
              <a:rPr lang="en-GB" sz="7200">
                <a:solidFill>
                  <a:srgbClr val="000000"/>
                </a:solidFill>
              </a:rPr>
              <a:t>Roz Geary – ICS </a:t>
            </a:r>
            <a:r>
              <a:rPr lang="en-GB" sz="7200"/>
              <a:t>c</a:t>
            </a:r>
            <a:r>
              <a:rPr lang="en-GB" sz="7200">
                <a:solidFill>
                  <a:srgbClr val="000000"/>
                </a:solidFill>
              </a:rPr>
              <a:t>ancer </a:t>
            </a:r>
            <a:r>
              <a:rPr lang="en-GB" sz="7200"/>
              <a:t>p</a:t>
            </a:r>
            <a:r>
              <a:rPr lang="en-GB" sz="7200">
                <a:solidFill>
                  <a:srgbClr val="000000"/>
                </a:solidFill>
              </a:rPr>
              <a:t>rogramme </a:t>
            </a:r>
            <a:r>
              <a:rPr lang="en-GB" sz="7200"/>
              <a:t>m</a:t>
            </a:r>
            <a:r>
              <a:rPr lang="en-GB" sz="7200">
                <a:solidFill>
                  <a:srgbClr val="000000"/>
                </a:solidFill>
              </a:rPr>
              <a:t>anager</a:t>
            </a:r>
            <a:endParaRPr>
              <a:solidFill>
                <a:srgbClr val="000000"/>
              </a:solidFill>
            </a:endParaRPr>
          </a:p>
          <a:p>
            <a:pPr marL="228600" lvl="0" indent="-228600" algn="l" rtl="0">
              <a:lnSpc>
                <a:spcPct val="90000"/>
              </a:lnSpc>
              <a:spcBef>
                <a:spcPts val="1000"/>
              </a:spcBef>
              <a:spcAft>
                <a:spcPts val="0"/>
              </a:spcAft>
              <a:buClr>
                <a:srgbClr val="000000"/>
              </a:buClr>
              <a:buSzPct val="100000"/>
              <a:buChar char="•"/>
            </a:pPr>
            <a:r>
              <a:rPr lang="en-GB" sz="7200">
                <a:solidFill>
                  <a:srgbClr val="000000"/>
                </a:solidFill>
              </a:rPr>
              <a:t>Sarah Ellis - IT </a:t>
            </a:r>
            <a:r>
              <a:rPr lang="en-GB" sz="7200"/>
              <a:t>o</a:t>
            </a:r>
            <a:r>
              <a:rPr lang="en-GB" sz="7200">
                <a:solidFill>
                  <a:srgbClr val="000000"/>
                </a:solidFill>
              </a:rPr>
              <a:t>perational </a:t>
            </a:r>
            <a:r>
              <a:rPr lang="en-GB" sz="7200"/>
              <a:t>d</a:t>
            </a:r>
            <a:r>
              <a:rPr lang="en-GB" sz="7200">
                <a:solidFill>
                  <a:srgbClr val="000000"/>
                </a:solidFill>
              </a:rPr>
              <a:t>irector, The Dudley Group NHS Foundation Trust</a:t>
            </a:r>
            <a:endParaRPr sz="7200" u="sng">
              <a:solidFill>
                <a:srgbClr val="0563C1"/>
              </a:solidFill>
              <a:hlinkClick r:id="rId3">
                <a:extLst>
                  <a:ext uri="{A12FA001-AC4F-418D-AE19-62706E023703}">
                    <ahyp:hlinkClr xmlns:ahyp="http://schemas.microsoft.com/office/drawing/2018/hyperlinkcolor" val="tx"/>
                  </a:ext>
                </a:extLst>
              </a:hlinkClick>
            </a:endParaRPr>
          </a:p>
          <a:p>
            <a:pPr marL="228600" lvl="0" indent="-206375" algn="l" rtl="0">
              <a:lnSpc>
                <a:spcPct val="90000"/>
              </a:lnSpc>
              <a:spcBef>
                <a:spcPts val="1000"/>
              </a:spcBef>
              <a:spcAft>
                <a:spcPts val="0"/>
              </a:spcAft>
              <a:buNone/>
            </a:pP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89397" y="1626898"/>
            <a:ext cx="9054600" cy="1889700"/>
          </a:xfrm>
          <a:prstGeom prst="rect">
            <a:avLst/>
          </a:prstGeom>
          <a:noFill/>
          <a:ln>
            <a:noFill/>
          </a:ln>
        </p:spPr>
        <p:txBody>
          <a:bodyPr spcFirstLastPara="1" wrap="square" lIns="34275" tIns="34275" rIns="34275" bIns="34275" anchor="ctr" anchorCtr="0">
            <a:noAutofit/>
          </a:bodyPr>
          <a:lstStyle/>
          <a:p>
            <a:pPr marL="0" lvl="0" indent="0" algn="ctr" rtl="0">
              <a:lnSpc>
                <a:spcPct val="90000"/>
              </a:lnSpc>
              <a:spcBef>
                <a:spcPts val="0"/>
              </a:spcBef>
              <a:spcAft>
                <a:spcPts val="0"/>
              </a:spcAft>
              <a:buNone/>
            </a:pPr>
            <a:r>
              <a:rPr lang="en-GB" sz="2900" b="1"/>
              <a:t>SDS dermatology services</a:t>
            </a:r>
            <a:endParaRPr sz="2900" b="1"/>
          </a:p>
        </p:txBody>
      </p:sp>
      <p:sp>
        <p:nvSpPr>
          <p:cNvPr id="259" name="Google Shape;259;p48"/>
          <p:cNvSpPr/>
          <p:nvPr/>
        </p:nvSpPr>
        <p:spPr>
          <a:xfrm>
            <a:off x="89297" y="4458891"/>
            <a:ext cx="1890600" cy="276300"/>
          </a:xfrm>
          <a:prstGeom prst="rect">
            <a:avLst/>
          </a:pr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400"/>
              <a:buFont typeface="Open Sans Light"/>
              <a:buNone/>
            </a:pPr>
            <a:endParaRPr sz="1400" b="0" i="0" u="none" strike="noStrike" cap="none">
              <a:solidFill>
                <a:srgbClr val="000000"/>
              </a:solidFill>
              <a:latin typeface="Calibri"/>
              <a:ea typeface="Calibri"/>
              <a:cs typeface="Calibri"/>
              <a:sym typeface="Calibri"/>
            </a:endParaRPr>
          </a:p>
        </p:txBody>
      </p:sp>
      <p:pic>
        <p:nvPicPr>
          <p:cNvPr id="260" name="Google Shape;260;p48"/>
          <p:cNvPicPr preferRelativeResize="0"/>
          <p:nvPr/>
        </p:nvPicPr>
        <p:blipFill rotWithShape="1">
          <a:blip r:embed="rId3">
            <a:alphaModFix/>
          </a:blip>
          <a:srcRect/>
          <a:stretch/>
        </p:blipFill>
        <p:spPr>
          <a:xfrm>
            <a:off x="7174810" y="411169"/>
            <a:ext cx="1485900" cy="941785"/>
          </a:xfrm>
          <a:prstGeom prst="rect">
            <a:avLst/>
          </a:prstGeom>
          <a:noFill/>
          <a:ln>
            <a:noFill/>
          </a:ln>
        </p:spPr>
      </p:pic>
      <p:sp>
        <p:nvSpPr>
          <p:cNvPr id="261" name="Google Shape;261;p48"/>
          <p:cNvSpPr/>
          <p:nvPr/>
        </p:nvSpPr>
        <p:spPr>
          <a:xfrm>
            <a:off x="251222" y="4458891"/>
            <a:ext cx="1566900" cy="597600"/>
          </a:xfrm>
          <a:prstGeom prst="rect">
            <a:avLst/>
          </a:pr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400"/>
              <a:buFont typeface="Open Sans Light"/>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2_NHSDigital_template_Plain_Blue_v1">
  <a:themeElements>
    <a:clrScheme name="Custom 1">
      <a:dk1>
        <a:srgbClr val="000000"/>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3064</Words>
  <Application>Microsoft Macintosh PowerPoint</Application>
  <PresentationFormat>On-screen Show (16:9)</PresentationFormat>
  <Paragraphs>422</Paragraphs>
  <Slides>56</Slides>
  <Notes>52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56</vt:i4>
      </vt:variant>
    </vt:vector>
  </HeadingPairs>
  <TitlesOfParts>
    <vt:vector size="69" baseType="lpstr">
      <vt:lpstr>Helvetica Neue</vt:lpstr>
      <vt:lpstr>Calibri</vt:lpstr>
      <vt:lpstr>Arial</vt:lpstr>
      <vt:lpstr>Open Sans SemiBold</vt:lpstr>
      <vt:lpstr>Noto Sans Symbols</vt:lpstr>
      <vt:lpstr>Calibri Light</vt:lpstr>
      <vt:lpstr>Open Sans Light</vt:lpstr>
      <vt:lpstr>Open Sans SemiBold</vt:lpstr>
      <vt:lpstr>Times New Roman</vt:lpstr>
      <vt:lpstr>Simple Light</vt:lpstr>
      <vt:lpstr>02_NHSDigital_template_Plain_Blue_v1</vt:lpstr>
      <vt:lpstr>02_NHSDigital_template_Plain_Blue_v1</vt:lpstr>
      <vt:lpstr>02_NHSDigital_template_Plain_Blue_v1</vt:lpstr>
      <vt:lpstr>PowerPoint Presentation</vt:lpstr>
      <vt:lpstr>This webinar is being recorded.  </vt:lpstr>
      <vt:lpstr>Welcome  Dr Tanya Bleiker  BAD president &amp; consultant dermatologist, University Hospitals of Derby and Burton </vt:lpstr>
      <vt:lpstr>National context  Breid O’Brien Director of innovation &amp; digital health Digital Care Models team, NHSEI     </vt:lpstr>
      <vt:lpstr>Teledermatology in the Midlands Primary &amp; secondary care perspectives  Rozlyn Geary, consultant dermatologist &amp; teledermatology project manager, Walsall Healthcare NHS Trust Mani Dhesi, transformation director, SDSMyHealthcare Dr Tracey O’Shea, GPwER in dermatology, SDSMyHealthcare Lisa Janiec, systems support senior manager, outpatients Sarah Ellis, IT operations director, Dudley Group  </vt:lpstr>
      <vt:lpstr>Funded projects</vt:lpstr>
      <vt:lpstr>Shared learning</vt:lpstr>
      <vt:lpstr>Midlands case studies</vt:lpstr>
      <vt:lpstr>SDS dermatology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Teledermatology project  Black Country and West Birmingham CCG  Roz Geary – teledermatology project manager Sarah Ellis –  IT operations director Dudley Group </vt:lpstr>
      <vt:lpstr>Contents</vt:lpstr>
      <vt:lpstr>PowerPoint Presentation</vt:lpstr>
      <vt:lpstr>1. Rationale </vt:lpstr>
      <vt:lpstr>2. Project background</vt:lpstr>
      <vt:lpstr>3. System and stakeholders </vt:lpstr>
      <vt:lpstr>4. Teledermatology model</vt:lpstr>
      <vt:lpstr>PowerPoint Presentation</vt:lpstr>
      <vt:lpstr>PowerPoint Presentation</vt:lpstr>
      <vt:lpstr>Procurement principles </vt:lpstr>
      <vt:lpstr>Teledermatology - next steps</vt:lpstr>
      <vt:lpstr>Thank you!</vt:lpstr>
      <vt:lpstr>Successful Reduction in Two Week Rule Referral Numbers Through Introduction of Community Photohub   Dr Arani Chandrakumar, consultant dermatologist &amp; clinical lead for  dermatology (ASPH), on behalf of: Ashford &amp; St Peter’s NHS Trust (ASPH) Surrey Heartlands Clinical Commissioning Group (SH CCG) North West Surrey Integrated Care Services (NICS)   </vt:lpstr>
      <vt:lpstr>Overview</vt:lpstr>
      <vt:lpstr>Introduction</vt:lpstr>
      <vt:lpstr>TWR referrals over the years</vt:lpstr>
      <vt:lpstr>Dermatology TWR photohub pathway</vt:lpstr>
      <vt:lpstr>PowerPoint Presentation</vt:lpstr>
      <vt:lpstr>PowerPoint Presentation</vt:lpstr>
      <vt:lpstr>SASSE dermatology photohub pilot </vt:lpstr>
      <vt:lpstr>PowerPoint Presentation</vt:lpstr>
      <vt:lpstr>PowerPoint Presentation</vt:lpstr>
      <vt:lpstr>Dermatology photohub triage outcomes</vt:lpstr>
      <vt:lpstr>TWR referral trends</vt:lpstr>
      <vt:lpstr>Barriers to implementation</vt:lpstr>
      <vt:lpstr>Summary</vt:lpstr>
      <vt:lpstr>Advice &amp; Guidance in UHD dermatology Dr Suzannah August, consultant dermatologist    </vt:lpstr>
      <vt:lpstr>Introduction</vt:lpstr>
      <vt:lpstr>Switch to Advice &amp; Guidance</vt:lpstr>
      <vt:lpstr>A&amp;G outcomes - Feb/Mar 2022 (571 patients)</vt:lpstr>
      <vt:lpstr>A&amp;G outcomes</vt:lpstr>
      <vt:lpstr>A&amp;G outcomes</vt:lpstr>
      <vt:lpstr>How?</vt:lpstr>
      <vt:lpstr>Challenges</vt:lpstr>
      <vt:lpstr>Teams spreadsheet</vt:lpstr>
      <vt:lpstr>Teams spreadsheet</vt:lpstr>
      <vt:lpstr>Challenges</vt:lpstr>
      <vt:lpstr>Conclusions</vt:lpstr>
      <vt:lpstr>Thank you!   Questions?  A recording of the webinar is available here: https://badannualmeeting.co.uk/future_nhs_webinar/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Caroline Maddams</cp:lastModifiedBy>
  <cp:revision>6</cp:revision>
  <dcterms:modified xsi:type="dcterms:W3CDTF">2022-05-05T09:15:37Z</dcterms:modified>
</cp:coreProperties>
</file>